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6" r:id="rId1"/>
    <p:sldMasterId id="2147483707" r:id="rId2"/>
  </p:sldMasterIdLst>
  <p:notesMasterIdLst>
    <p:notesMasterId r:id="rId6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9144000" cy="5143500" type="screen16x9"/>
  <p:notesSz cx="6858000" cy="9144000"/>
  <p:embeddedFontLst>
    <p:embeddedFont>
      <p:font typeface="Coiny" panose="02000903060500060000" pitchFamily="2" charset="0"/>
      <p:regular r:id="rId62"/>
    </p:embeddedFont>
    <p:embeddedFont>
      <p:font typeface="Inconsolata" pitchFamily="49" charset="77"/>
      <p:regular r:id="rId63"/>
      <p:bold r:id="rId64"/>
    </p:embeddedFont>
    <p:embeddedFont>
      <p:font typeface="Roboto" panose="02000000000000000000" pitchFamily="2" charset="0"/>
      <p:regular r:id="rId65"/>
      <p:bold r:id="rId66"/>
      <p:italic r:id="rId67"/>
      <p:boldItalic r:id="rId68"/>
    </p:embeddedFont>
    <p:embeddedFont>
      <p:font typeface="Roboto Light" panose="02000000000000000000" pitchFamily="2" charset="0"/>
      <p:regular r:id="rId69"/>
      <p:bold r:id="rId70"/>
      <p:italic r:id="rId71"/>
      <p:boldItalic r:id="rId72"/>
    </p:embeddedFont>
    <p:embeddedFont>
      <p:font typeface="Roboto Medium" panose="02000000000000000000" pitchFamily="2" charset="0"/>
      <p:regular r:id="rId73"/>
      <p:bold r:id="rId74"/>
      <p:italic r:id="rId75"/>
      <p:boldItalic r:id="rId76"/>
    </p:embeddedFont>
    <p:embeddedFont>
      <p:font typeface="Roboto Thin" panose="02000000000000000000"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12">
          <p15:clr>
            <a:srgbClr val="A4A3A4"/>
          </p15:clr>
        </p15:guide>
        <p15:guide id="2" orient="horz"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7151DB-E266-46DE-BB9C-A718B139A318}">
  <a:tblStyle styleId="{A17151DB-E266-46DE-BB9C-A718B139A3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60" d="100"/>
          <a:sy n="160" d="100"/>
        </p:scale>
        <p:origin x="240" y="168"/>
      </p:cViewPr>
      <p:guideLst>
        <p:guide orient="horz" pos="2412"/>
        <p:guide orient="horz" pos="28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61" Type="http://schemas.openxmlformats.org/officeDocument/2006/relationships/notesMaster" Target="notesMasters/notesMaster1.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3883e8fc5_2_2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33883e8fc5_2_2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33883e8fc5_2_2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3883e8fc5_2_7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g33883e8fc5_2_7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38" name="Google Shape;1138;g33883e8fc5_2_7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3883e8fc5_2_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5" name="Google Shape;1145;g33883e8fc5_2_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46" name="Google Shape;1146;g33883e8fc5_2_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c5452845b_0_37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c5452845b_0_37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c5452845b_0_37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33883e8fc5_2_9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33883e8fc5_2_9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70" name="Google Shape;1170;g33883e8fc5_2_9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33883e8fc5_2_10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g33883e8fc5_2_10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78" name="Google Shape;1178;g33883e8fc5_2_10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33883e8fc5_2_11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0" name="Google Shape;1190;g33883e8fc5_2_1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91" name="Google Shape;1191;g33883e8fc5_2_1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33883e8fc5_2_11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33883e8fc5_2_1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99" name="Google Shape;1199;g33883e8fc5_2_1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3883e8fc5_2_12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3883e8fc5_2_12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12" name="Google Shape;1212;g33883e8fc5_2_12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33883e8fc5_2_1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9" name="Google Shape;1219;g33883e8fc5_2_1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20" name="Google Shape;1220;g33883e8fc5_2_1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3883e8fc5_2_13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3883e8fc5_2_1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30" name="Google Shape;1230;g33883e8fc5_2_1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3883e8fc5_2_2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g33883e8fc5_2_2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9" name="Google Shape;1059;g33883e8fc5_2_2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3883e8fc5_2_13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3" name="Google Shape;1243;g33883e8fc5_2_13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44" name="Google Shape;1244;g33883e8fc5_2_13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3883e8fc5_2_14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2" name="Google Shape;1252;g33883e8fc5_2_14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53" name="Google Shape;1253;g33883e8fc5_2_14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33883e8fc5_2_15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g33883e8fc5_2_15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71" name="Google Shape;1271;g33883e8fc5_2_15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3883e8fc5_2_15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g33883e8fc5_2_15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82" name="Google Shape;1282;g33883e8fc5_2_15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3883e8fc5_2_16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33883e8fc5_2_1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95" name="Google Shape;1295;g33883e8fc5_2_1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33883e8fc5_2_17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g33883e8fc5_2_1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03" name="Google Shape;1303;g33883e8fc5_2_1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883e8fc5_2_17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g33883e8fc5_2_17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13" name="Google Shape;1313;g33883e8fc5_2_17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33883e8fc5_2_18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0" name="Google Shape;1320;g33883e8fc5_2_1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21" name="Google Shape;1321;g33883e8fc5_2_1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3883e8fc5_2_19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1" name="Google Shape;1331;g33883e8fc5_2_19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32" name="Google Shape;1332;g33883e8fc5_2_19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3883e8fc5_2_19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4" name="Google Shape;1344;g33883e8fc5_2_1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45" name="Google Shape;1345;g33883e8fc5_2_1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33883e8fc5_2_3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g33883e8fc5_2_3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67" name="Google Shape;1067;g33883e8fc5_2_3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3883e8fc5_2_20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2" name="Google Shape;1352;g33883e8fc5_2_2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53" name="Google Shape;1353;g33883e8fc5_2_2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3883e8fc5_2_21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g33883e8fc5_2_21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63" name="Google Shape;1363;g33883e8fc5_2_21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33883e8fc5_2_21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33883e8fc5_2_2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71" name="Google Shape;1371;g33883e8fc5_2_2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3883e8fc5_2_22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g33883e8fc5_2_22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81" name="Google Shape;1381;g33883e8fc5_2_22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33883e8fc5_2_23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g33883e8fc5_2_23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392" name="Google Shape;1392;g33883e8fc5_2_23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33883e8fc5_2_23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0" name="Google Shape;1400;g33883e8fc5_2_23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01" name="Google Shape;1401;g33883e8fc5_2_23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33883e8fc5_2_24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g33883e8fc5_2_2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10" name="Google Shape;1410;g33883e8fc5_2_2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33883e8fc5_2_25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7" name="Google Shape;1417;g33883e8fc5_2_2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18" name="Google Shape;1418;g33883e8fc5_2_2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3883e8fc5_2_25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g33883e8fc5_2_25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38" name="Google Shape;1438;g33883e8fc5_2_25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33883e8fc5_2_26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33883e8fc5_2_26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50" name="Google Shape;1450;g33883e8fc5_2_26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756c52db8_0_17: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4" name="Google Shape;1074;g5756c52db8_0_1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75" name="Google Shape;1075;g5756c52db8_0_1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33883e8fc5_2_27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0" name="Google Shape;1460;g33883e8fc5_2_27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61" name="Google Shape;1461;g33883e8fc5_2_27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33883e8fc5_2_28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g33883e8fc5_2_2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69" name="Google Shape;1469;g33883e8fc5_2_2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3883e8fc5_2_28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g33883e8fc5_2_2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87" name="Google Shape;1487;g33883e8fc5_2_2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33883e8fc5_2_29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33883e8fc5_2_29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95" name="Google Shape;1495;g33883e8fc5_2_29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33883e8fc5_2_30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g33883e8fc5_2_30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513" name="Google Shape;1513;g33883e8fc5_2_30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3883e8fc5_2_30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g33883e8fc5_2_30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529" name="Google Shape;1529;g33883e8fc5_2_30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4c5452845b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4c5452845b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3883e8fc5_2_32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7" name="Google Shape;1557;g33883e8fc5_2_3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558" name="Google Shape;1558;g33883e8fc5_2_3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33883e8fc5_2_333: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5" name="Google Shape;1565;g33883e8fc5_2_33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566" name="Google Shape;1566;g33883e8fc5_2_33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3883e8fc5_2_34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g33883e8fc5_2_34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577" name="Google Shape;1577;g33883e8fc5_2_34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33883e8fc5_2_4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2" name="Google Shape;1082;g33883e8fc5_2_4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83" name="Google Shape;1083;g33883e8fc5_2_4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33883e8fc5_2_35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8" name="Google Shape;1588;g33883e8fc5_2_3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589" name="Google Shape;1589;g33883e8fc5_2_3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33883e8fc5_2_36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g33883e8fc5_2_36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01" name="Google Shape;1601;g33883e8fc5_2_36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33883e8fc5_2_37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2" name="Google Shape;1612;g33883e8fc5_2_37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13" name="Google Shape;1613;g33883e8fc5_2_37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33883e8fc5_2_38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g33883e8fc5_2_38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24" name="Google Shape;1624;g33883e8fc5_2_38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4c5452845b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4c5452845b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g33883e8fc5_2_39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1" name="Google Shape;1661;g33883e8fc5_2_39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62" name="Google Shape;1662;g33883e8fc5_2_39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33883e8fc5_2_40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g33883e8fc5_2_40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70" name="Google Shape;1670;g33883e8fc5_2_40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4c5452845b_0_434: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2" name="Google Shape;1682;g4c5452845b_0_43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83" name="Google Shape;1683;g4c5452845b_0_43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3883e8fc5_2_41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4" name="Google Shape;1694;g33883e8fc5_2_415: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95" name="Google Shape;1695;g33883e8fc5_2_415: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3883e8fc5_2_5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g33883e8fc5_2_5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97" name="Google Shape;1097;g33883e8fc5_2_5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33883e8fc5_2_5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9" name="Google Shape;1109;g33883e8fc5_2_5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0" name="Google Shape;1110;g33883e8fc5_2_5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33883e8fc5_2_6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7" name="Google Shape;1117;g33883e8fc5_2_6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18" name="Google Shape;1118;g33883e8fc5_2_6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3883e8fc5_2_7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9" name="Google Shape;1129;g33883e8fc5_2_7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30" name="Google Shape;1130;g33883e8fc5_2_7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4" name="Google Shape;104;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5" name="Google Shape;10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 name="Google Shape;106;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0" name="Google Shape;110;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 name="Google Shape;113;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7" name="Google Shape;117;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9" name="Google Shape;119;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 name="Google Shape;122;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3" name="Google Shape;12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4" name="Google Shape;124;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7" name="Google Shape;127;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8" name="Google Shape;128;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9" name="Google Shape;129;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0" name="Google Shape;13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3" name="Google Shape;13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7" name="Google Shape;137;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8" name="Google Shape;138;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9" name="Google Shape;139;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40"/>
        <p:cNvGrpSpPr/>
        <p:nvPr/>
      </p:nvGrpSpPr>
      <p:grpSpPr>
        <a:xfrm>
          <a:off x="0" y="0"/>
          <a:ext cx="0" cy="0"/>
          <a:chOff x="0" y="0"/>
          <a:chExt cx="0" cy="0"/>
        </a:xfrm>
      </p:grpSpPr>
      <p:pic>
        <p:nvPicPr>
          <p:cNvPr id="141" name="Google Shape;141;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2" name="Google Shape;142;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4" name="Google Shape;144;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7" name="Google Shape;147;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9" name="Google Shape;149;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3" name="Google Shape;153;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 name="Google Shape;155;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8" name="Google Shape;158;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3" name="Google Shape;163;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5" name="Google Shape;165;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 name="Google Shape;168;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9" name="Google Shape;169;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 name="Google Shape;170;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 name="Google Shape;174;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 name="Google Shape;175;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6" name="Google Shape;176;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 name="Google Shape;177;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0" name="Google Shape;180;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3" name="Google Shape;183;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5" name="Google Shape;185;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7" name="Google Shape;18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8" name="Google Shape;188;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 name="Google Shape;189;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 name="Google Shape;191;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5. Homework No Due Date">
  <p:cSld name="CUSTOM_2_3_1_1_1_1_1_2_1_2_1_1_3_1_1">
    <p:spTree>
      <p:nvGrpSpPr>
        <p:cNvPr id="1" name="Shape 192"/>
        <p:cNvGrpSpPr/>
        <p:nvPr/>
      </p:nvGrpSpPr>
      <p:grpSpPr>
        <a:xfrm>
          <a:off x="0" y="0"/>
          <a:ext cx="0" cy="0"/>
          <a:chOff x="0" y="0"/>
          <a:chExt cx="0" cy="0"/>
        </a:xfrm>
      </p:grpSpPr>
      <p:pic>
        <p:nvPicPr>
          <p:cNvPr id="193" name="Google Shape;193;p2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94" name="Google Shape;194;p2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96" name="Google Shape;196;p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98" name="Google Shape;198;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 name="Google Shape;199;p2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00"/>
        <p:cNvGrpSpPr/>
        <p:nvPr/>
      </p:nvGrpSpPr>
      <p:grpSpPr>
        <a:xfrm>
          <a:off x="0" y="0"/>
          <a:ext cx="0" cy="0"/>
          <a:chOff x="0" y="0"/>
          <a:chExt cx="0" cy="0"/>
        </a:xfrm>
      </p:grpSpPr>
      <p:sp>
        <p:nvSpPr>
          <p:cNvPr id="201" name="Google Shape;201;p3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2" name="Google Shape;202;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3" name="Google Shape;203;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04" name="Google Shape;204;p3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05" name="Google Shape;205;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3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7" name="Google Shape;207;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 name="Google Shape;208;p3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 name="Google Shape;209;p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0"/>
        <p:cNvGrpSpPr/>
        <p:nvPr/>
      </p:nvGrpSpPr>
      <p:grpSpPr>
        <a:xfrm>
          <a:off x="0" y="0"/>
          <a:ext cx="0" cy="0"/>
          <a:chOff x="0" y="0"/>
          <a:chExt cx="0" cy="0"/>
        </a:xfrm>
      </p:grpSpPr>
      <p:sp>
        <p:nvSpPr>
          <p:cNvPr id="211" name="Google Shape;211;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378813"/>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228725"/>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3073850"/>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31"/>
          <p:cNvGrpSpPr/>
          <p:nvPr/>
        </p:nvGrpSpPr>
        <p:grpSpPr>
          <a:xfrm>
            <a:off x="457200" y="3923750"/>
            <a:ext cx="776889" cy="621300"/>
            <a:chOff x="457200" y="1378813"/>
            <a:chExt cx="776889" cy="621300"/>
          </a:xfrm>
        </p:grpSpPr>
        <p:sp>
          <p:nvSpPr>
            <p:cNvPr id="228" name="Google Shape;228;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 name="Google Shape;229;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 name="Google Shape;236;p3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37"/>
        <p:cNvGrpSpPr/>
        <p:nvPr/>
      </p:nvGrpSpPr>
      <p:grpSpPr>
        <a:xfrm>
          <a:off x="0" y="0"/>
          <a:ext cx="0" cy="0"/>
          <a:chOff x="0" y="0"/>
          <a:chExt cx="0" cy="0"/>
        </a:xfrm>
      </p:grpSpPr>
      <p:sp>
        <p:nvSpPr>
          <p:cNvPr id="238" name="Google Shape;23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 name="Google Shape;24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1" name="Google Shape;24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4" name="Google Shape;24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 name="Google Shape;245;p32"/>
          <p:cNvGrpSpPr/>
          <p:nvPr/>
        </p:nvGrpSpPr>
        <p:grpSpPr>
          <a:xfrm>
            <a:off x="457200" y="1300225"/>
            <a:ext cx="776889" cy="621300"/>
            <a:chOff x="457200" y="1378813"/>
            <a:chExt cx="776889" cy="621300"/>
          </a:xfrm>
        </p:grpSpPr>
        <p:sp>
          <p:nvSpPr>
            <p:cNvPr id="246" name="Google Shape;246;p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7" name="Google Shape;247;p3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32"/>
          <p:cNvGrpSpPr/>
          <p:nvPr/>
        </p:nvGrpSpPr>
        <p:grpSpPr>
          <a:xfrm>
            <a:off x="457200" y="2000125"/>
            <a:ext cx="776889" cy="621300"/>
            <a:chOff x="457200" y="1378813"/>
            <a:chExt cx="776889" cy="621300"/>
          </a:xfrm>
        </p:grpSpPr>
        <p:sp>
          <p:nvSpPr>
            <p:cNvPr id="249" name="Google Shape;249;p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0" name="Google Shape;250;p3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2"/>
          <p:cNvGrpSpPr/>
          <p:nvPr/>
        </p:nvGrpSpPr>
        <p:grpSpPr>
          <a:xfrm>
            <a:off x="457200" y="2692850"/>
            <a:ext cx="776889" cy="621300"/>
            <a:chOff x="457200" y="1378813"/>
            <a:chExt cx="776889" cy="621300"/>
          </a:xfrm>
        </p:grpSpPr>
        <p:sp>
          <p:nvSpPr>
            <p:cNvPr id="252" name="Google Shape;252;p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3" name="Google Shape;253;p3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2"/>
          <p:cNvGrpSpPr/>
          <p:nvPr/>
        </p:nvGrpSpPr>
        <p:grpSpPr>
          <a:xfrm>
            <a:off x="457200" y="3390350"/>
            <a:ext cx="776889" cy="621300"/>
            <a:chOff x="457200" y="1378813"/>
            <a:chExt cx="776889" cy="621300"/>
          </a:xfrm>
        </p:grpSpPr>
        <p:sp>
          <p:nvSpPr>
            <p:cNvPr id="255" name="Google Shape;255;p3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6" name="Google Shape;256;p3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3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4" name="Google Shape;264;p32"/>
          <p:cNvGrpSpPr/>
          <p:nvPr/>
        </p:nvGrpSpPr>
        <p:grpSpPr>
          <a:xfrm>
            <a:off x="469500" y="4083075"/>
            <a:ext cx="776889" cy="621300"/>
            <a:chOff x="457200" y="1378813"/>
            <a:chExt cx="776889" cy="621300"/>
          </a:xfrm>
        </p:grpSpPr>
        <p:sp>
          <p:nvSpPr>
            <p:cNvPr id="265" name="Google Shape;265;p3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66" name="Google Shape;266;p3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9"/>
        <p:cNvGrpSpPr/>
        <p:nvPr/>
      </p:nvGrpSpPr>
      <p:grpSpPr>
        <a:xfrm>
          <a:off x="0" y="0"/>
          <a:ext cx="0" cy="0"/>
          <a:chOff x="0" y="0"/>
          <a:chExt cx="0" cy="0"/>
        </a:xfrm>
      </p:grpSpPr>
      <p:sp>
        <p:nvSpPr>
          <p:cNvPr id="270" name="Google Shape;270;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 name="Google Shape;27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 name="Google Shape;27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 name="Google Shape;27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 name="Google Shape;27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7" name="Google Shape;277;p33"/>
          <p:cNvGrpSpPr/>
          <p:nvPr/>
        </p:nvGrpSpPr>
        <p:grpSpPr>
          <a:xfrm>
            <a:off x="457200" y="1237825"/>
            <a:ext cx="776900" cy="486300"/>
            <a:chOff x="457200" y="1466425"/>
            <a:chExt cx="776900" cy="486300"/>
          </a:xfrm>
        </p:grpSpPr>
        <p:sp>
          <p:nvSpPr>
            <p:cNvPr id="278" name="Google Shape;278;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9" name="Google Shape;279;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 name="Google Shape;281;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3"/>
          <p:cNvGrpSpPr/>
          <p:nvPr/>
        </p:nvGrpSpPr>
        <p:grpSpPr>
          <a:xfrm>
            <a:off x="457200" y="1828900"/>
            <a:ext cx="776900" cy="486300"/>
            <a:chOff x="457200" y="1466425"/>
            <a:chExt cx="776900" cy="486300"/>
          </a:xfrm>
        </p:grpSpPr>
        <p:sp>
          <p:nvSpPr>
            <p:cNvPr id="283" name="Google Shape;283;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 name="Google Shape;284;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3"/>
          <p:cNvGrpSpPr/>
          <p:nvPr/>
        </p:nvGrpSpPr>
        <p:grpSpPr>
          <a:xfrm>
            <a:off x="457200" y="2419975"/>
            <a:ext cx="776900" cy="486300"/>
            <a:chOff x="457200" y="1466425"/>
            <a:chExt cx="776900" cy="486300"/>
          </a:xfrm>
        </p:grpSpPr>
        <p:sp>
          <p:nvSpPr>
            <p:cNvPr id="287" name="Google Shape;287;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33"/>
          <p:cNvGrpSpPr/>
          <p:nvPr/>
        </p:nvGrpSpPr>
        <p:grpSpPr>
          <a:xfrm>
            <a:off x="457200" y="3011050"/>
            <a:ext cx="776900" cy="486300"/>
            <a:chOff x="457200" y="1466425"/>
            <a:chExt cx="776900" cy="486300"/>
          </a:xfrm>
        </p:grpSpPr>
        <p:sp>
          <p:nvSpPr>
            <p:cNvPr id="291" name="Google Shape;291;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 name="Google Shape;292;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33"/>
          <p:cNvGrpSpPr/>
          <p:nvPr/>
        </p:nvGrpSpPr>
        <p:grpSpPr>
          <a:xfrm>
            <a:off x="457200" y="3602137"/>
            <a:ext cx="776900" cy="486300"/>
            <a:chOff x="457200" y="1466425"/>
            <a:chExt cx="776900" cy="486300"/>
          </a:xfrm>
        </p:grpSpPr>
        <p:sp>
          <p:nvSpPr>
            <p:cNvPr id="295" name="Google Shape;295;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6" name="Google Shape;296;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3"/>
          <p:cNvGrpSpPr/>
          <p:nvPr/>
        </p:nvGrpSpPr>
        <p:grpSpPr>
          <a:xfrm>
            <a:off x="457200" y="4193262"/>
            <a:ext cx="776900" cy="486300"/>
            <a:chOff x="457200" y="1466425"/>
            <a:chExt cx="776900" cy="486300"/>
          </a:xfrm>
        </p:grpSpPr>
        <p:sp>
          <p:nvSpPr>
            <p:cNvPr id="299" name="Google Shape;299;p3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0" name="Google Shape;300;p3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 name="Google Shape;302;p3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 name="Google Shape;305;p3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06"/>
        <p:cNvGrpSpPr/>
        <p:nvPr/>
      </p:nvGrpSpPr>
      <p:grpSpPr>
        <a:xfrm>
          <a:off x="0" y="0"/>
          <a:ext cx="0" cy="0"/>
          <a:chOff x="0" y="0"/>
          <a:chExt cx="0" cy="0"/>
        </a:xfrm>
      </p:grpSpPr>
      <p:sp>
        <p:nvSpPr>
          <p:cNvPr id="307" name="Google Shape;307;p3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0" name="Google Shape;310;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 name="Google Shape;311;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2" name="Google Shape;312;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3" name="Google Shape;313;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4" name="Google Shape;314;p34"/>
          <p:cNvGrpSpPr/>
          <p:nvPr/>
        </p:nvGrpSpPr>
        <p:grpSpPr>
          <a:xfrm>
            <a:off x="457200" y="1237825"/>
            <a:ext cx="776900" cy="486300"/>
            <a:chOff x="457200" y="1466425"/>
            <a:chExt cx="776900" cy="486300"/>
          </a:xfrm>
        </p:grpSpPr>
        <p:sp>
          <p:nvSpPr>
            <p:cNvPr id="315" name="Google Shape;315;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16" name="Google Shape;316;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4"/>
          <p:cNvGrpSpPr/>
          <p:nvPr/>
        </p:nvGrpSpPr>
        <p:grpSpPr>
          <a:xfrm>
            <a:off x="457200" y="1828900"/>
            <a:ext cx="776900" cy="486300"/>
            <a:chOff x="457200" y="1466425"/>
            <a:chExt cx="776900" cy="486300"/>
          </a:xfrm>
        </p:grpSpPr>
        <p:sp>
          <p:nvSpPr>
            <p:cNvPr id="320" name="Google Shape;320;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1" name="Google Shape;321;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4"/>
          <p:cNvGrpSpPr/>
          <p:nvPr/>
        </p:nvGrpSpPr>
        <p:grpSpPr>
          <a:xfrm>
            <a:off x="457200" y="2419975"/>
            <a:ext cx="776900" cy="486300"/>
            <a:chOff x="457200" y="1466425"/>
            <a:chExt cx="776900" cy="486300"/>
          </a:xfrm>
        </p:grpSpPr>
        <p:sp>
          <p:nvSpPr>
            <p:cNvPr id="324" name="Google Shape;324;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 name="Google Shape;325;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4"/>
          <p:cNvGrpSpPr/>
          <p:nvPr/>
        </p:nvGrpSpPr>
        <p:grpSpPr>
          <a:xfrm>
            <a:off x="457200" y="3011050"/>
            <a:ext cx="776900" cy="486300"/>
            <a:chOff x="457200" y="1466425"/>
            <a:chExt cx="776900" cy="486300"/>
          </a:xfrm>
        </p:grpSpPr>
        <p:sp>
          <p:nvSpPr>
            <p:cNvPr id="328" name="Google Shape;328;p3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 name="Google Shape;329;p3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4"/>
          <p:cNvGrpSpPr/>
          <p:nvPr/>
        </p:nvGrpSpPr>
        <p:grpSpPr>
          <a:xfrm>
            <a:off x="457200" y="3602137"/>
            <a:ext cx="776900" cy="486300"/>
            <a:chOff x="457200" y="1466425"/>
            <a:chExt cx="776900" cy="486300"/>
          </a:xfrm>
        </p:grpSpPr>
        <p:sp>
          <p:nvSpPr>
            <p:cNvPr id="332" name="Google Shape;332;p3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 name="Google Shape;333;p3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34"/>
          <p:cNvGrpSpPr/>
          <p:nvPr/>
        </p:nvGrpSpPr>
        <p:grpSpPr>
          <a:xfrm>
            <a:off x="457200" y="4193262"/>
            <a:ext cx="776900" cy="486300"/>
            <a:chOff x="457200" y="1466425"/>
            <a:chExt cx="776900" cy="486300"/>
          </a:xfrm>
        </p:grpSpPr>
        <p:sp>
          <p:nvSpPr>
            <p:cNvPr id="336" name="Google Shape;336;p3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7" name="Google Shape;337;p3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3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 name="Google Shape;339;p3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3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3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43"/>
        <p:cNvGrpSpPr/>
        <p:nvPr/>
      </p:nvGrpSpPr>
      <p:grpSpPr>
        <a:xfrm>
          <a:off x="0" y="0"/>
          <a:ext cx="0" cy="0"/>
          <a:chOff x="0" y="0"/>
          <a:chExt cx="0" cy="0"/>
        </a:xfrm>
      </p:grpSpPr>
      <p:sp>
        <p:nvSpPr>
          <p:cNvPr id="344" name="Google Shape;344;p3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7" name="Google Shape;34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8" name="Google Shape;34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9" name="Google Shape;34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 name="Google Shape;35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 name="Google Shape;351;p35"/>
          <p:cNvGrpSpPr/>
          <p:nvPr/>
        </p:nvGrpSpPr>
        <p:grpSpPr>
          <a:xfrm>
            <a:off x="457222" y="1149803"/>
            <a:ext cx="713194" cy="446423"/>
            <a:chOff x="457200" y="1466425"/>
            <a:chExt cx="776900" cy="486300"/>
          </a:xfrm>
        </p:grpSpPr>
        <p:sp>
          <p:nvSpPr>
            <p:cNvPr id="352" name="Google Shape;35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3" name="Google Shape;35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3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5"/>
          <p:cNvGrpSpPr/>
          <p:nvPr/>
        </p:nvGrpSpPr>
        <p:grpSpPr>
          <a:xfrm>
            <a:off x="457222" y="1672428"/>
            <a:ext cx="713194" cy="446423"/>
            <a:chOff x="457200" y="1466425"/>
            <a:chExt cx="776900" cy="486300"/>
          </a:xfrm>
        </p:grpSpPr>
        <p:sp>
          <p:nvSpPr>
            <p:cNvPr id="357" name="Google Shape;35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8" name="Google Shape;35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35"/>
          <p:cNvGrpSpPr/>
          <p:nvPr/>
        </p:nvGrpSpPr>
        <p:grpSpPr>
          <a:xfrm>
            <a:off x="457197" y="2195578"/>
            <a:ext cx="713194" cy="446423"/>
            <a:chOff x="457200" y="1466425"/>
            <a:chExt cx="776900" cy="486300"/>
          </a:xfrm>
        </p:grpSpPr>
        <p:sp>
          <p:nvSpPr>
            <p:cNvPr id="362" name="Google Shape;36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3" name="Google Shape;36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35"/>
          <p:cNvGrpSpPr/>
          <p:nvPr/>
        </p:nvGrpSpPr>
        <p:grpSpPr>
          <a:xfrm>
            <a:off x="457197" y="2718203"/>
            <a:ext cx="713194" cy="446423"/>
            <a:chOff x="457200" y="1466425"/>
            <a:chExt cx="776900" cy="486300"/>
          </a:xfrm>
        </p:grpSpPr>
        <p:sp>
          <p:nvSpPr>
            <p:cNvPr id="367" name="Google Shape;36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8" name="Google Shape;36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35"/>
          <p:cNvGrpSpPr/>
          <p:nvPr/>
        </p:nvGrpSpPr>
        <p:grpSpPr>
          <a:xfrm>
            <a:off x="457222" y="3240828"/>
            <a:ext cx="713194" cy="446423"/>
            <a:chOff x="457200" y="1466425"/>
            <a:chExt cx="776900" cy="486300"/>
          </a:xfrm>
        </p:grpSpPr>
        <p:sp>
          <p:nvSpPr>
            <p:cNvPr id="372" name="Google Shape;37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3" name="Google Shape;37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35"/>
          <p:cNvGrpSpPr/>
          <p:nvPr/>
        </p:nvGrpSpPr>
        <p:grpSpPr>
          <a:xfrm>
            <a:off x="457222" y="3763453"/>
            <a:ext cx="713194" cy="446423"/>
            <a:chOff x="457200" y="1466425"/>
            <a:chExt cx="776900" cy="486300"/>
          </a:xfrm>
        </p:grpSpPr>
        <p:sp>
          <p:nvSpPr>
            <p:cNvPr id="377" name="Google Shape;37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8" name="Google Shape;37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457222" y="4311603"/>
            <a:ext cx="713194" cy="446423"/>
            <a:chOff x="457200" y="1466425"/>
            <a:chExt cx="776900" cy="486300"/>
          </a:xfrm>
        </p:grpSpPr>
        <p:sp>
          <p:nvSpPr>
            <p:cNvPr id="382" name="Google Shape;38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85"/>
        <p:cNvGrpSpPr/>
        <p:nvPr/>
      </p:nvGrpSpPr>
      <p:grpSpPr>
        <a:xfrm>
          <a:off x="0" y="0"/>
          <a:ext cx="0" cy="0"/>
          <a:chOff x="0" y="0"/>
          <a:chExt cx="0" cy="0"/>
        </a:xfrm>
      </p:grpSpPr>
      <p:sp>
        <p:nvSpPr>
          <p:cNvPr id="386" name="Google Shape;386;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 name="Google Shape;388;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0" name="Google Shape;390;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 name="Google Shape;391;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36"/>
          <p:cNvGrpSpPr/>
          <p:nvPr/>
        </p:nvGrpSpPr>
        <p:grpSpPr>
          <a:xfrm>
            <a:off x="457427" y="3873038"/>
            <a:ext cx="602564" cy="377174"/>
            <a:chOff x="457200" y="1466425"/>
            <a:chExt cx="776900" cy="486300"/>
          </a:xfrm>
        </p:grpSpPr>
        <p:sp>
          <p:nvSpPr>
            <p:cNvPr id="394" name="Google Shape;39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95" name="Google Shape;39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36"/>
          <p:cNvGrpSpPr/>
          <p:nvPr/>
        </p:nvGrpSpPr>
        <p:grpSpPr>
          <a:xfrm>
            <a:off x="457315" y="4311142"/>
            <a:ext cx="602564" cy="377174"/>
            <a:chOff x="457200" y="1466425"/>
            <a:chExt cx="776900" cy="486300"/>
          </a:xfrm>
        </p:grpSpPr>
        <p:sp>
          <p:nvSpPr>
            <p:cNvPr id="399" name="Google Shape;39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0" name="Google Shape;40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36"/>
          <p:cNvGrpSpPr/>
          <p:nvPr/>
        </p:nvGrpSpPr>
        <p:grpSpPr>
          <a:xfrm>
            <a:off x="457377" y="2996663"/>
            <a:ext cx="602564" cy="377174"/>
            <a:chOff x="457200" y="1466425"/>
            <a:chExt cx="776900" cy="486300"/>
          </a:xfrm>
        </p:grpSpPr>
        <p:sp>
          <p:nvSpPr>
            <p:cNvPr id="404" name="Google Shape;40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05" name="Google Shape;40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36"/>
          <p:cNvGrpSpPr/>
          <p:nvPr/>
        </p:nvGrpSpPr>
        <p:grpSpPr>
          <a:xfrm>
            <a:off x="457265" y="3434767"/>
            <a:ext cx="602564" cy="377174"/>
            <a:chOff x="457200" y="1466425"/>
            <a:chExt cx="776900" cy="486300"/>
          </a:xfrm>
        </p:grpSpPr>
        <p:sp>
          <p:nvSpPr>
            <p:cNvPr id="409" name="Google Shape;40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0" name="Google Shape;41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6"/>
          <p:cNvGrpSpPr/>
          <p:nvPr/>
        </p:nvGrpSpPr>
        <p:grpSpPr>
          <a:xfrm>
            <a:off x="457402" y="2135288"/>
            <a:ext cx="602564" cy="377174"/>
            <a:chOff x="457200" y="1466425"/>
            <a:chExt cx="776900" cy="486300"/>
          </a:xfrm>
        </p:grpSpPr>
        <p:sp>
          <p:nvSpPr>
            <p:cNvPr id="414" name="Google Shape;41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15" name="Google Shape;41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36"/>
          <p:cNvGrpSpPr/>
          <p:nvPr/>
        </p:nvGrpSpPr>
        <p:grpSpPr>
          <a:xfrm>
            <a:off x="457290" y="2573392"/>
            <a:ext cx="602564" cy="377174"/>
            <a:chOff x="457200" y="1466425"/>
            <a:chExt cx="776900" cy="486300"/>
          </a:xfrm>
        </p:grpSpPr>
        <p:sp>
          <p:nvSpPr>
            <p:cNvPr id="419" name="Google Shape;41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0" name="Google Shape;42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3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6"/>
          <p:cNvGrpSpPr/>
          <p:nvPr/>
        </p:nvGrpSpPr>
        <p:grpSpPr>
          <a:xfrm>
            <a:off x="457352" y="1258913"/>
            <a:ext cx="602564" cy="377174"/>
            <a:chOff x="457200" y="1466425"/>
            <a:chExt cx="776900" cy="486300"/>
          </a:xfrm>
        </p:grpSpPr>
        <p:sp>
          <p:nvSpPr>
            <p:cNvPr id="424" name="Google Shape;424;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25" name="Google Shape;425;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240" y="1697017"/>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32"/>
        <p:cNvGrpSpPr/>
        <p:nvPr/>
      </p:nvGrpSpPr>
      <p:grpSpPr>
        <a:xfrm>
          <a:off x="0" y="0"/>
          <a:ext cx="0" cy="0"/>
          <a:chOff x="0" y="0"/>
          <a:chExt cx="0" cy="0"/>
        </a:xfrm>
      </p:grpSpPr>
      <p:sp>
        <p:nvSpPr>
          <p:cNvPr id="433" name="Google Shape;43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5" name="Google Shape;43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 name="Google Shape;43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8" name="Google Shape;43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37"/>
          <p:cNvGrpSpPr/>
          <p:nvPr/>
        </p:nvGrpSpPr>
        <p:grpSpPr>
          <a:xfrm>
            <a:off x="457427" y="3873038"/>
            <a:ext cx="602564" cy="377174"/>
            <a:chOff x="457200" y="1466425"/>
            <a:chExt cx="776900" cy="486300"/>
          </a:xfrm>
        </p:grpSpPr>
        <p:sp>
          <p:nvSpPr>
            <p:cNvPr id="441" name="Google Shape;44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2" name="Google Shape;44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3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7"/>
          <p:cNvGrpSpPr/>
          <p:nvPr/>
        </p:nvGrpSpPr>
        <p:grpSpPr>
          <a:xfrm>
            <a:off x="457315" y="4311142"/>
            <a:ext cx="602564" cy="377174"/>
            <a:chOff x="457200" y="1466425"/>
            <a:chExt cx="776900" cy="486300"/>
          </a:xfrm>
        </p:grpSpPr>
        <p:sp>
          <p:nvSpPr>
            <p:cNvPr id="446" name="Google Shape;44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47" name="Google Shape;44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7"/>
          <p:cNvGrpSpPr/>
          <p:nvPr/>
        </p:nvGrpSpPr>
        <p:grpSpPr>
          <a:xfrm>
            <a:off x="457377" y="2996663"/>
            <a:ext cx="602564" cy="377174"/>
            <a:chOff x="457200" y="1466425"/>
            <a:chExt cx="776900" cy="486300"/>
          </a:xfrm>
        </p:grpSpPr>
        <p:sp>
          <p:nvSpPr>
            <p:cNvPr id="451" name="Google Shape;45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2" name="Google Shape;45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3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7"/>
          <p:cNvGrpSpPr/>
          <p:nvPr/>
        </p:nvGrpSpPr>
        <p:grpSpPr>
          <a:xfrm>
            <a:off x="457265" y="3434767"/>
            <a:ext cx="602564" cy="377174"/>
            <a:chOff x="457200" y="1466425"/>
            <a:chExt cx="776900" cy="486300"/>
          </a:xfrm>
        </p:grpSpPr>
        <p:sp>
          <p:nvSpPr>
            <p:cNvPr id="456" name="Google Shape;45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7" name="Google Shape;45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 name="Google Shape;458;p3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3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37"/>
          <p:cNvGrpSpPr/>
          <p:nvPr/>
        </p:nvGrpSpPr>
        <p:grpSpPr>
          <a:xfrm>
            <a:off x="457402" y="2135288"/>
            <a:ext cx="602564" cy="377174"/>
            <a:chOff x="457200" y="1466425"/>
            <a:chExt cx="776900" cy="486300"/>
          </a:xfrm>
        </p:grpSpPr>
        <p:sp>
          <p:nvSpPr>
            <p:cNvPr id="461" name="Google Shape;461;p3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2" name="Google Shape;462;p3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37"/>
          <p:cNvGrpSpPr/>
          <p:nvPr/>
        </p:nvGrpSpPr>
        <p:grpSpPr>
          <a:xfrm>
            <a:off x="457290" y="2573392"/>
            <a:ext cx="602564" cy="377174"/>
            <a:chOff x="457200" y="1466425"/>
            <a:chExt cx="776900" cy="486300"/>
          </a:xfrm>
        </p:grpSpPr>
        <p:sp>
          <p:nvSpPr>
            <p:cNvPr id="466" name="Google Shape;466;p3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67" name="Google Shape;467;p3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3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7"/>
          <p:cNvGrpSpPr/>
          <p:nvPr/>
        </p:nvGrpSpPr>
        <p:grpSpPr>
          <a:xfrm>
            <a:off x="457352" y="1258913"/>
            <a:ext cx="602564" cy="377174"/>
            <a:chOff x="457200" y="1466425"/>
            <a:chExt cx="776900" cy="486300"/>
          </a:xfrm>
        </p:grpSpPr>
        <p:sp>
          <p:nvSpPr>
            <p:cNvPr id="471" name="Google Shape;471;p3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2" name="Google Shape;472;p3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p3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7"/>
          <p:cNvGrpSpPr/>
          <p:nvPr/>
        </p:nvGrpSpPr>
        <p:grpSpPr>
          <a:xfrm>
            <a:off x="457240" y="1697017"/>
            <a:ext cx="602564" cy="377174"/>
            <a:chOff x="457200" y="1466425"/>
            <a:chExt cx="776900" cy="486300"/>
          </a:xfrm>
        </p:grpSpPr>
        <p:sp>
          <p:nvSpPr>
            <p:cNvPr id="476" name="Google Shape;476;p3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77" name="Google Shape;477;p3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3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9"/>
        <p:cNvGrpSpPr/>
        <p:nvPr/>
      </p:nvGrpSpPr>
      <p:grpSpPr>
        <a:xfrm>
          <a:off x="0" y="0"/>
          <a:ext cx="0" cy="0"/>
          <a:chOff x="0" y="0"/>
          <a:chExt cx="0" cy="0"/>
        </a:xfrm>
      </p:grpSpPr>
      <p:sp>
        <p:nvSpPr>
          <p:cNvPr id="480" name="Google Shape;48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2" name="Google Shape;48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3" name="Google Shape;48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 name="Google Shape;48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5" name="Google Shape;48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6" name="Google Shape;486;p38"/>
          <p:cNvGrpSpPr/>
          <p:nvPr/>
        </p:nvGrpSpPr>
        <p:grpSpPr>
          <a:xfrm>
            <a:off x="457181" y="1345103"/>
            <a:ext cx="533372" cy="533480"/>
            <a:chOff x="457200" y="1378813"/>
            <a:chExt cx="695400" cy="695450"/>
          </a:xfrm>
        </p:grpSpPr>
        <p:sp>
          <p:nvSpPr>
            <p:cNvPr id="487" name="Google Shape;487;p3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8" name="Google Shape;488;p3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1" name="Google Shape;491;p38"/>
          <p:cNvGrpSpPr/>
          <p:nvPr/>
        </p:nvGrpSpPr>
        <p:grpSpPr>
          <a:xfrm>
            <a:off x="3228956" y="1345103"/>
            <a:ext cx="533372" cy="533480"/>
            <a:chOff x="457200" y="1378813"/>
            <a:chExt cx="695400" cy="695450"/>
          </a:xfrm>
        </p:grpSpPr>
        <p:sp>
          <p:nvSpPr>
            <p:cNvPr id="492" name="Google Shape;492;p3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3" name="Google Shape;493;p3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96" name="Google Shape;496;p38"/>
          <p:cNvGrpSpPr/>
          <p:nvPr/>
        </p:nvGrpSpPr>
        <p:grpSpPr>
          <a:xfrm>
            <a:off x="6134081" y="1345853"/>
            <a:ext cx="533372" cy="533480"/>
            <a:chOff x="457200" y="1378813"/>
            <a:chExt cx="695400" cy="695450"/>
          </a:xfrm>
        </p:grpSpPr>
        <p:sp>
          <p:nvSpPr>
            <p:cNvPr id="497" name="Google Shape;497;p3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98" name="Google Shape;498;p3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3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01"/>
        <p:cNvGrpSpPr/>
        <p:nvPr/>
      </p:nvGrpSpPr>
      <p:grpSpPr>
        <a:xfrm>
          <a:off x="0" y="0"/>
          <a:ext cx="0" cy="0"/>
          <a:chOff x="0" y="0"/>
          <a:chExt cx="0" cy="0"/>
        </a:xfrm>
      </p:grpSpPr>
      <p:pic>
        <p:nvPicPr>
          <p:cNvPr id="502" name="Google Shape;502;p3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3" name="Google Shape;503;p3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6" name="Google Shape;50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7" name="Google Shape;507;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8" name="Google Shape;50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 name="Google Shape;509;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10" name="Google Shape;510;p39"/>
          <p:cNvGrpSpPr/>
          <p:nvPr/>
        </p:nvGrpSpPr>
        <p:grpSpPr>
          <a:xfrm>
            <a:off x="457206" y="1421303"/>
            <a:ext cx="533372" cy="533480"/>
            <a:chOff x="457200" y="1378813"/>
            <a:chExt cx="695400" cy="695450"/>
          </a:xfrm>
        </p:grpSpPr>
        <p:sp>
          <p:nvSpPr>
            <p:cNvPr id="511" name="Google Shape;511;p3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2" name="Google Shape;512;p3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3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3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9"/>
          <p:cNvGrpSpPr/>
          <p:nvPr/>
        </p:nvGrpSpPr>
        <p:grpSpPr>
          <a:xfrm>
            <a:off x="4936306" y="1423553"/>
            <a:ext cx="533372" cy="533480"/>
            <a:chOff x="457200" y="1378813"/>
            <a:chExt cx="695400" cy="695450"/>
          </a:xfrm>
        </p:grpSpPr>
        <p:sp>
          <p:nvSpPr>
            <p:cNvPr id="517" name="Google Shape;517;p3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18" name="Google Shape;518;p3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3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21"/>
        <p:cNvGrpSpPr/>
        <p:nvPr/>
      </p:nvGrpSpPr>
      <p:grpSpPr>
        <a:xfrm>
          <a:off x="0" y="0"/>
          <a:ext cx="0" cy="0"/>
          <a:chOff x="0" y="0"/>
          <a:chExt cx="0" cy="0"/>
        </a:xfrm>
      </p:grpSpPr>
      <p:sp>
        <p:nvSpPr>
          <p:cNvPr id="522" name="Google Shape;522;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6" name="Google Shape;526;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9" name="Google Shape;529;p4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4" name="Google Shape;534;p4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5" name="Google Shape;535;p4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0" name="Google Shape;540;p4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1" name="Google Shape;541;p4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45" name="Google Shape;545;p4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4" name="Google Shape;564;p4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5" name="Google Shape;565;p4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66" name="Google Shape;56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2" name="Google Shape;582;p4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83" name="Google Shape;583;p4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84" name="Google Shape;584;p4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85" name="Google Shape;585;p4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1" name="Google Shape;601;p4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605"/>
        <p:cNvGrpSpPr/>
        <p:nvPr/>
      </p:nvGrpSpPr>
      <p:grpSpPr>
        <a:xfrm>
          <a:off x="0" y="0"/>
          <a:ext cx="0" cy="0"/>
          <a:chOff x="0" y="0"/>
          <a:chExt cx="0" cy="0"/>
        </a:xfrm>
      </p:grpSpPr>
      <p:sp>
        <p:nvSpPr>
          <p:cNvPr id="606" name="Google Shape;60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 name="Google Shape;60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0" name="Google Shape;61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2" name="Google Shape;61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4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0" name="Google Shape;620;p4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21" name="Google Shape;621;p4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22" name="Google Shape;622;p4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23" name="Google Shape;623;p4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24"/>
        <p:cNvGrpSpPr/>
        <p:nvPr/>
      </p:nvGrpSpPr>
      <p:grpSpPr>
        <a:xfrm>
          <a:off x="0" y="0"/>
          <a:ext cx="0" cy="0"/>
          <a:chOff x="0" y="0"/>
          <a:chExt cx="0" cy="0"/>
        </a:xfrm>
      </p:grpSpPr>
      <p:sp>
        <p:nvSpPr>
          <p:cNvPr id="625" name="Google Shape;625;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8" name="Google Shape;628;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9" name="Google Shape;629;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0" name="Google Shape;630;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1" name="Google Shape;63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2" name="Google Shape;632;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1" name="Google Shape;641;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2" name="Google Shape;642;p4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43" name="Google Shape;643;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4" name="Google Shape;644;p4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45" name="Google Shape;645;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46"/>
        <p:cNvGrpSpPr/>
        <p:nvPr/>
      </p:nvGrpSpPr>
      <p:grpSpPr>
        <a:xfrm>
          <a:off x="0" y="0"/>
          <a:ext cx="0" cy="0"/>
          <a:chOff x="0" y="0"/>
          <a:chExt cx="0" cy="0"/>
        </a:xfrm>
      </p:grpSpPr>
      <p:sp>
        <p:nvSpPr>
          <p:cNvPr id="647" name="Google Shape;647;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0" name="Google Shape;650;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1" name="Google Shape;651;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2" name="Google Shape;652;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3" name="Google Shape;653;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3" name="Google Shape;663;p4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64" name="Google Shape;664;p4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65" name="Google Shape;665;p4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66" name="Google Shape;666;p4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67" name="Google Shape;667;p4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68"/>
        <p:cNvGrpSpPr/>
        <p:nvPr/>
      </p:nvGrpSpPr>
      <p:grpSpPr>
        <a:xfrm>
          <a:off x="0" y="0"/>
          <a:ext cx="0" cy="0"/>
          <a:chOff x="0" y="0"/>
          <a:chExt cx="0" cy="0"/>
        </a:xfrm>
      </p:grpSpPr>
      <p:sp>
        <p:nvSpPr>
          <p:cNvPr id="669" name="Google Shape;669;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2" name="Google Shape;672;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3" name="Google Shape;673;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4" name="Google Shape;67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5" name="Google Shape;67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5" name="Google Shape;685;p4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6" name="Google Shape;686;p4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7" name="Google Shape;687;p4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8" name="Google Shape;688;p4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9" name="Google Shape;689;p4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90"/>
        <p:cNvGrpSpPr/>
        <p:nvPr/>
      </p:nvGrpSpPr>
      <p:grpSpPr>
        <a:xfrm>
          <a:off x="0" y="0"/>
          <a:ext cx="0" cy="0"/>
          <a:chOff x="0" y="0"/>
          <a:chExt cx="0" cy="0"/>
        </a:xfrm>
      </p:grpSpPr>
      <p:sp>
        <p:nvSpPr>
          <p:cNvPr id="691" name="Google Shape;691;p4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4" name="Google Shape;69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5" name="Google Shape;695;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6" name="Google Shape;696;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7" name="Google Shape;697;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4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4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3" name="Google Shape;703;p4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4" name="Google Shape;704;p4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4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7" name="Google Shape;707;p4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708" name="Google Shape;708;p4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9" name="Google Shape;709;p4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10" name="Google Shape;710;p4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11" name="Google Shape;711;p4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12"/>
        <p:cNvGrpSpPr/>
        <p:nvPr/>
      </p:nvGrpSpPr>
      <p:grpSpPr>
        <a:xfrm>
          <a:off x="0" y="0"/>
          <a:ext cx="0" cy="0"/>
          <a:chOff x="0" y="0"/>
          <a:chExt cx="0" cy="0"/>
        </a:xfrm>
      </p:grpSpPr>
      <p:sp>
        <p:nvSpPr>
          <p:cNvPr id="713" name="Google Shape;713;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6" name="Google Shape;716;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8" name="Google Shape;718;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9" name="Google Shape;719;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8" name="Google Shape;728;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9" name="Google Shape;729;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1" name="Google Shape;731;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2" name="Google Shape;732;p4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33" name="Google Shape;733;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34" name="Google Shape;734;p4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35" name="Google Shape;735;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36" name="Google Shape;736;p4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37"/>
        <p:cNvGrpSpPr/>
        <p:nvPr/>
      </p:nvGrpSpPr>
      <p:grpSpPr>
        <a:xfrm>
          <a:off x="0" y="0"/>
          <a:ext cx="0" cy="0"/>
          <a:chOff x="0" y="0"/>
          <a:chExt cx="0" cy="0"/>
        </a:xfrm>
      </p:grpSpPr>
      <p:sp>
        <p:nvSpPr>
          <p:cNvPr id="738" name="Google Shape;738;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1" name="Google Shape;741;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2" name="Google Shape;742;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3" name="Google Shape;74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4" name="Google Shape;74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4" name="Google Shape;75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6" name="Google Shape;756;p5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57" name="Google Shape;757;p5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58" name="Google Shape;758;p5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9" name="Google Shape;759;p5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60" name="Google Shape;760;p5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61" name="Google Shape;761;p5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62"/>
        <p:cNvGrpSpPr/>
        <p:nvPr/>
      </p:nvGrpSpPr>
      <p:grpSpPr>
        <a:xfrm>
          <a:off x="0" y="0"/>
          <a:ext cx="0" cy="0"/>
          <a:chOff x="0" y="0"/>
          <a:chExt cx="0" cy="0"/>
        </a:xfrm>
      </p:grpSpPr>
      <p:sp>
        <p:nvSpPr>
          <p:cNvPr id="763" name="Google Shape;76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6" name="Google Shape;76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7" name="Google Shape;767;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8" name="Google Shape;768;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9" name="Google Shape;769;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1" name="Google Shape;781;p5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82" name="Google Shape;782;p5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83" name="Google Shape;783;p5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84" name="Google Shape;784;p5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85" name="Google Shape;785;p5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86" name="Google Shape;786;p5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87"/>
        <p:cNvGrpSpPr/>
        <p:nvPr/>
      </p:nvGrpSpPr>
      <p:grpSpPr>
        <a:xfrm>
          <a:off x="0" y="0"/>
          <a:ext cx="0" cy="0"/>
          <a:chOff x="0" y="0"/>
          <a:chExt cx="0" cy="0"/>
        </a:xfrm>
      </p:grpSpPr>
      <p:sp>
        <p:nvSpPr>
          <p:cNvPr id="788" name="Google Shape;788;p5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0" name="Google Shape;790;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1" name="Google Shape;791;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2" name="Google Shape;792;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3" name="Google Shape;793;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4" name="Google Shape;794;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6" name="Google Shape;806;p5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807" name="Google Shape;807;p5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808" name="Google Shape;808;p5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9" name="Google Shape;809;p5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10" name="Google Shape;810;p5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11" name="Google Shape;811;p5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12"/>
        <p:cNvGrpSpPr/>
        <p:nvPr/>
      </p:nvGrpSpPr>
      <p:grpSpPr>
        <a:xfrm>
          <a:off x="0" y="0"/>
          <a:ext cx="0" cy="0"/>
          <a:chOff x="0" y="0"/>
          <a:chExt cx="0" cy="0"/>
        </a:xfrm>
      </p:grpSpPr>
      <p:sp>
        <p:nvSpPr>
          <p:cNvPr id="813" name="Google Shape;813;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34" name="Google Shape;834;p5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35" name="Google Shape;83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36" name="Google Shape;836;p5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37" name="Google Shape;83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38" name="Google Shape;838;p5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9" name="Google Shape;83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40"/>
        <p:cNvGrpSpPr/>
        <p:nvPr/>
      </p:nvGrpSpPr>
      <p:grpSpPr>
        <a:xfrm>
          <a:off x="0" y="0"/>
          <a:ext cx="0" cy="0"/>
          <a:chOff x="0" y="0"/>
          <a:chExt cx="0" cy="0"/>
        </a:xfrm>
      </p:grpSpPr>
      <p:sp>
        <p:nvSpPr>
          <p:cNvPr id="841" name="Google Shape;84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5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62" name="Google Shape;862;p5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63" name="Google Shape;863;p5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64" name="Google Shape;864;p5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65" name="Google Shape;865;p5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66" name="Google Shape;866;p5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67" name="Google Shape;867;p5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68"/>
        <p:cNvGrpSpPr/>
        <p:nvPr/>
      </p:nvGrpSpPr>
      <p:grpSpPr>
        <a:xfrm>
          <a:off x="0" y="0"/>
          <a:ext cx="0" cy="0"/>
          <a:chOff x="0" y="0"/>
          <a:chExt cx="0" cy="0"/>
        </a:xfrm>
      </p:grpSpPr>
      <p:sp>
        <p:nvSpPr>
          <p:cNvPr id="869" name="Google Shape;869;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2" name="Google Shape;872;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3" name="Google Shape;873;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4" name="Google Shape;874;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5" name="Google Shape;875;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9" name="Google Shape;889;p5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90" name="Google Shape;890;p5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91" name="Google Shape;891;p5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92" name="Google Shape;892;p5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93" name="Google Shape;893;p5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94" name="Google Shape;894;p5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95" name="Google Shape;895;p5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96"/>
        <p:cNvGrpSpPr/>
        <p:nvPr/>
      </p:nvGrpSpPr>
      <p:grpSpPr>
        <a:xfrm>
          <a:off x="0" y="0"/>
          <a:ext cx="0" cy="0"/>
          <a:chOff x="0" y="0"/>
          <a:chExt cx="0" cy="0"/>
        </a:xfrm>
      </p:grpSpPr>
      <p:sp>
        <p:nvSpPr>
          <p:cNvPr id="897" name="Google Shape;897;p5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9" name="Google Shape;899;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0" name="Google Shape;900;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1" name="Google Shape;90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2" name="Google Shape;902;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3" name="Google Shape;903;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5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5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5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5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5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5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7" name="Google Shape;917;p5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18" name="Google Shape;918;p5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9" name="Google Shape;919;p5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20" name="Google Shape;920;p5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21" name="Google Shape;921;p5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22" name="Google Shape;922;p5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23" name="Google Shape;923;p5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24"/>
        <p:cNvGrpSpPr/>
        <p:nvPr/>
      </p:nvGrpSpPr>
      <p:grpSpPr>
        <a:xfrm>
          <a:off x="0" y="0"/>
          <a:ext cx="0" cy="0"/>
          <a:chOff x="0" y="0"/>
          <a:chExt cx="0" cy="0"/>
        </a:xfrm>
      </p:grpSpPr>
      <p:sp>
        <p:nvSpPr>
          <p:cNvPr id="925" name="Google Shape;92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7" name="Google Shape;92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8" name="Google Shape;928;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9" name="Google Shape;929;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0" name="Google Shape;930;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7" name="Google Shape;947;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48" name="Google Shape;948;p5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9" name="Google Shape;949;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50" name="Google Shape;950;p5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51" name="Google Shape;951;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52" name="Google Shape;952;p5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53" name="Google Shape;953;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54" name="Google Shape;954;p5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55"/>
        <p:cNvGrpSpPr/>
        <p:nvPr/>
      </p:nvGrpSpPr>
      <p:grpSpPr>
        <a:xfrm>
          <a:off x="0" y="0"/>
          <a:ext cx="0" cy="0"/>
          <a:chOff x="0" y="0"/>
          <a:chExt cx="0" cy="0"/>
        </a:xfrm>
      </p:grpSpPr>
      <p:sp>
        <p:nvSpPr>
          <p:cNvPr id="956" name="Google Shape;956;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8" name="Google Shape;958;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9" name="Google Shape;959;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0" name="Google Shape;960;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1" name="Google Shape;961;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8" name="Google Shape;978;p5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9" name="Google Shape;979;p5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80" name="Google Shape;980;p5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81" name="Google Shape;981;p5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82" name="Google Shape;982;p5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83" name="Google Shape;983;p5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84" name="Google Shape;984;p5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85" name="Google Shape;985;p5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86"/>
        <p:cNvGrpSpPr/>
        <p:nvPr/>
      </p:nvGrpSpPr>
      <p:grpSpPr>
        <a:xfrm>
          <a:off x="0" y="0"/>
          <a:ext cx="0" cy="0"/>
          <a:chOff x="0" y="0"/>
          <a:chExt cx="0" cy="0"/>
        </a:xfrm>
      </p:grpSpPr>
      <p:sp>
        <p:nvSpPr>
          <p:cNvPr id="987" name="Google Shape;987;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9" name="Google Shape;989;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90" name="Google Shape;99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91" name="Google Shape;991;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92" name="Google Shape;992;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3" name="Google Shape;993;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1" name="Google Shape;1001;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9" name="Google Shape;1009;p5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10" name="Google Shape;1010;p5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11" name="Google Shape;1011;p5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12" name="Google Shape;1012;p5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13" name="Google Shape;1013;p5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14" name="Google Shape;1014;p5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15" name="Google Shape;1015;p5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16" name="Google Shape;1016;p5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17"/>
        <p:cNvGrpSpPr/>
        <p:nvPr/>
      </p:nvGrpSpPr>
      <p:grpSpPr>
        <a:xfrm>
          <a:off x="0" y="0"/>
          <a:ext cx="0" cy="0"/>
          <a:chOff x="0" y="0"/>
          <a:chExt cx="0" cy="0"/>
        </a:xfrm>
      </p:grpSpPr>
      <p:sp>
        <p:nvSpPr>
          <p:cNvPr id="1018" name="Google Shape;1018;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20" name="Google Shape;1020;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21" name="Google Shape;1021;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22" name="Google Shape;1022;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23" name="Google Shape;1023;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6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6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6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6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6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6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6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40" name="Google Shape;1040;p6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41" name="Google Shape;1041;p6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42" name="Google Shape;1042;p6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43" name="Google Shape;1043;p6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44" name="Google Shape;1044;p6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45" name="Google Shape;1045;p6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46" name="Google Shape;1046;p6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47" name="Google Shape;1047;p6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pluralsight.com"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hyperlink" Target="http://eloquentjavascript.net/"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www.smashingmagazine.com/2011/10/16-pixels-body-copy-anything-less-costly-mistake" TargetMode="External"/><Relationship Id="rId2" Type="http://schemas.openxmlformats.org/officeDocument/2006/relationships/notesSlide" Target="../notesSlides/notesSlide19.xml"/><Relationship Id="rId1" Type="http://schemas.openxmlformats.org/officeDocument/2006/relationships/slideLayout" Target="../slideLayouts/slideLayout45.xml"/><Relationship Id="rId4" Type="http://schemas.openxmlformats.org/officeDocument/2006/relationships/hyperlink" Target="http://baymard.com/blog/line-length-readabilit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hyperlink" Target="http://typeplate.com/" TargetMode="External"/><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hyperlink" Target="http://www.fontawesome.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39.gif"/><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2.2</a:t>
            </a:r>
            <a:endParaRPr/>
          </a:p>
        </p:txBody>
      </p:sp>
      <p:sp>
        <p:nvSpPr>
          <p:cNvPr id="1054" name="Google Shape;1054;p6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Down and Dirty 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5" name="Google Shape;1055;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1" name="Google Shape;114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42" name="Google Shape;1142;p70"/>
          <p:cNvSpPr txBox="1">
            <a:spLocks noGrp="1"/>
          </p:cNvSpPr>
          <p:nvPr>
            <p:ph type="title"/>
          </p:nvPr>
        </p:nvSpPr>
        <p:spPr>
          <a:xfrm>
            <a:off x="2553800" y="1398150"/>
            <a:ext cx="57561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pic>
        <p:nvPicPr>
          <p:cNvPr id="1148" name="Google Shape;1148;p71" descr="http://ecx.images-amazon.com/images/I/41Z2swEmwaL._SX258_BO1,204,203,200_.jpg"/>
          <p:cNvPicPr preferRelativeResize="0"/>
          <p:nvPr/>
        </p:nvPicPr>
        <p:blipFill rotWithShape="1">
          <a:blip r:embed="rId3">
            <a:alphaModFix/>
          </a:blip>
          <a:srcRect/>
          <a:stretch/>
        </p:blipFill>
        <p:spPr>
          <a:xfrm>
            <a:off x="449600" y="1851650"/>
            <a:ext cx="1711100" cy="2145450"/>
          </a:xfrm>
          <a:prstGeom prst="rect">
            <a:avLst/>
          </a:prstGeom>
          <a:noFill/>
          <a:ln>
            <a:noFill/>
          </a:ln>
        </p:spPr>
      </p:pic>
      <p:pic>
        <p:nvPicPr>
          <p:cNvPr id="1149" name="Google Shape;1149;p71" descr="http://ecx.images-amazon.com/images/I/41oa41LdNdL._SX400_BO1,204,203,200_.jpg"/>
          <p:cNvPicPr preferRelativeResize="0"/>
          <p:nvPr/>
        </p:nvPicPr>
        <p:blipFill rotWithShape="1">
          <a:blip r:embed="rId4">
            <a:alphaModFix/>
          </a:blip>
          <a:srcRect/>
          <a:stretch/>
        </p:blipFill>
        <p:spPr>
          <a:xfrm>
            <a:off x="2998900" y="1851649"/>
            <a:ext cx="1724937" cy="2145450"/>
          </a:xfrm>
          <a:prstGeom prst="rect">
            <a:avLst/>
          </a:prstGeom>
          <a:noFill/>
          <a:ln>
            <a:noFill/>
          </a:ln>
        </p:spPr>
      </p:pic>
      <p:sp>
        <p:nvSpPr>
          <p:cNvPr id="1150" name="Google Shape;115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51" name="Google Shape;1151;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Jon Duckett’s books </a:t>
            </a:r>
            <a:r>
              <a:rPr lang="en" i="1"/>
              <a:t>HTML &amp; CSS</a:t>
            </a:r>
            <a:r>
              <a:rPr lang="en"/>
              <a:t> and </a:t>
            </a:r>
            <a:r>
              <a:rPr lang="en" i="1"/>
              <a:t>JavaScript &amp; jQuery</a:t>
            </a:r>
            <a:r>
              <a:rPr lang="en"/>
              <a:t> are two excellent primers. If you’re a book person, these can be very helpful! </a:t>
            </a:r>
            <a:endParaRPr/>
          </a:p>
          <a:p>
            <a:pPr marL="0" lvl="0" indent="0" algn="l" rtl="0">
              <a:spcBef>
                <a:spcPts val="0"/>
              </a:spcBef>
              <a:spcAft>
                <a:spcPts val="0"/>
              </a:spcAft>
              <a:buNone/>
            </a:pPr>
            <a:r>
              <a:rPr lang="en"/>
              <a:t> </a:t>
            </a:r>
            <a:endParaRPr/>
          </a:p>
        </p:txBody>
      </p:sp>
      <p:sp>
        <p:nvSpPr>
          <p:cNvPr id="1152" name="Google Shape;1152;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3" name="Google Shape;1153;p71"/>
          <p:cNvSpPr txBox="1"/>
          <p:nvPr/>
        </p:nvSpPr>
        <p:spPr>
          <a:xfrm>
            <a:off x="2904725" y="3997100"/>
            <a:ext cx="3877200" cy="62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00" i="1">
                <a:latin typeface="Roboto Medium"/>
                <a:ea typeface="Roboto Medium"/>
                <a:cs typeface="Roboto Medium"/>
                <a:sym typeface="Roboto Medium"/>
              </a:rPr>
              <a:t>JavaScript &amp; JQuery: Interactive Front-End Web Development</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4" name="Google Shape;1154;p71"/>
          <p:cNvSpPr txBox="1"/>
          <p:nvPr/>
        </p:nvSpPr>
        <p:spPr>
          <a:xfrm>
            <a:off x="175" y="3997100"/>
            <a:ext cx="3676500" cy="6285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HTML &amp; CSS: Design and Build Websites</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sp>
        <p:nvSpPr>
          <p:cNvPr id="1155" name="Google Shape;115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Feedback #2: Books, Please!</a:t>
            </a:r>
            <a:endParaRPr/>
          </a:p>
        </p:txBody>
      </p:sp>
      <p:sp>
        <p:nvSpPr>
          <p:cNvPr id="1162" name="Google Shape;1162;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Eloquent JavaScript</a:t>
            </a:r>
            <a:r>
              <a:rPr lang="en"/>
              <a:t> is a terrific, free book that reviews the fundamentals of JavaScript. </a:t>
            </a:r>
            <a:endParaRPr/>
          </a:p>
          <a:p>
            <a:pPr marL="0" lvl="0" indent="0" algn="l" rtl="0">
              <a:spcBef>
                <a:spcPts val="0"/>
              </a:spcBef>
              <a:spcAft>
                <a:spcPts val="0"/>
              </a:spcAft>
              <a:buNone/>
            </a:pPr>
            <a:endParaRPr/>
          </a:p>
          <a:p>
            <a:pPr marL="0" lvl="0" indent="0" algn="l" rtl="0">
              <a:spcBef>
                <a:spcPts val="0"/>
              </a:spcBef>
              <a:spcAft>
                <a:spcPts val="0"/>
              </a:spcAft>
              <a:buNone/>
            </a:pPr>
            <a:r>
              <a:rPr lang="en"/>
              <a:t>You can find it here: </a:t>
            </a:r>
            <a:r>
              <a:rPr lang="en" u="sng">
                <a:solidFill>
                  <a:srgbClr val="0000FF"/>
                </a:solidFill>
                <a:hlinkClick r:id="rId3"/>
              </a:rPr>
              <a:t>eloquentjavascript.net</a:t>
            </a:r>
            <a:endParaRPr>
              <a:solidFill>
                <a:srgbClr val="0000FF"/>
              </a:solidFill>
            </a:endParaRPr>
          </a:p>
          <a:p>
            <a:pPr marL="0" lvl="0" indent="0" algn="l" rtl="0">
              <a:spcBef>
                <a:spcPts val="0"/>
              </a:spcBef>
              <a:spcAft>
                <a:spcPts val="0"/>
              </a:spcAft>
              <a:buNone/>
            </a:pPr>
            <a:endParaRPr/>
          </a:p>
        </p:txBody>
      </p:sp>
      <p:sp>
        <p:nvSpPr>
          <p:cNvPr id="1163" name="Google Shape;1163;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72"/>
          <p:cNvSpPr txBox="1"/>
          <p:nvPr/>
        </p:nvSpPr>
        <p:spPr>
          <a:xfrm>
            <a:off x="2572700" y="4067250"/>
            <a:ext cx="3877200" cy="6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i="1">
                <a:latin typeface="Roboto Medium"/>
                <a:ea typeface="Roboto Medium"/>
                <a:cs typeface="Roboto Medium"/>
                <a:sym typeface="Roboto Medium"/>
              </a:rPr>
              <a:t>Eloquent JavaScript, 3rd Edition</a:t>
            </a:r>
            <a:endParaRPr sz="800" i="1">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marL="0" lvl="0" indent="0" algn="l" rtl="0">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marL="0" lvl="0" indent="0" algn="l" rtl="0">
              <a:lnSpc>
                <a:spcPct val="115000"/>
              </a:lnSpc>
              <a:spcBef>
                <a:spcPts val="0"/>
              </a:spcBef>
              <a:spcAft>
                <a:spcPts val="0"/>
              </a:spcAft>
              <a:buNone/>
            </a:pPr>
            <a:endParaRPr sz="800">
              <a:latin typeface="Roboto Light"/>
              <a:ea typeface="Roboto Light"/>
              <a:cs typeface="Roboto Light"/>
              <a:sym typeface="Roboto Light"/>
            </a:endParaRPr>
          </a:p>
        </p:txBody>
      </p:sp>
      <p:pic>
        <p:nvPicPr>
          <p:cNvPr id="1165" name="Google Shape;1165;p72"/>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1166" name="Google Shape;116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lang="en" b="1">
                <a:latin typeface="Roboto"/>
                <a:ea typeface="Roboto"/>
                <a:cs typeface="Roboto"/>
                <a:sym typeface="Roboto"/>
              </a:rPr>
              <a:t>The Homework Is Hard</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73" name="Google Shape;1173;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4" name="Google Shape;117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#3: Homework Is Hard</a:t>
            </a:r>
            <a:endParaRPr/>
          </a:p>
        </p:txBody>
      </p:sp>
      <p:sp>
        <p:nvSpPr>
          <p:cNvPr id="1181" name="Google Shape;1181;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74"/>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Check your homework due dates in Boot Camp Spot.</a:t>
            </a:r>
            <a:endParaRPr/>
          </a:p>
        </p:txBody>
      </p:sp>
      <p:sp>
        <p:nvSpPr>
          <p:cNvPr id="1183" name="Google Shape;1183;p7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Generally speaking, expect homework to be semi-challenging. </a:t>
            </a:r>
            <a:endParaRPr/>
          </a:p>
        </p:txBody>
      </p:sp>
      <p:sp>
        <p:nvSpPr>
          <p:cNvPr id="1184" name="Google Shape;1184;p74"/>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Make sure you’re setting aside a solid block of time for each assignment.</a:t>
            </a:r>
            <a:endParaRPr/>
          </a:p>
        </p:txBody>
      </p:sp>
      <p:sp>
        <p:nvSpPr>
          <p:cNvPr id="1185" name="Google Shape;1185;p74"/>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If you find yourself working on an assignment for over two hours without even a small amount of progress, let us know! </a:t>
            </a:r>
            <a:endParaRPr/>
          </a:p>
        </p:txBody>
      </p:sp>
      <p:sp>
        <p:nvSpPr>
          <p:cNvPr id="1186" name="Google Shape;1186;p7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You don’t win points in life for staring at a blank screen.</a:t>
            </a:r>
            <a:endParaRPr/>
          </a:p>
        </p:txBody>
      </p:sp>
      <p:sp>
        <p:nvSpPr>
          <p:cNvPr id="1187" name="Google Shape;1187;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194" name="Google Shape;1194;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5" name="Google Shape;1195;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Objectives</a:t>
            </a:r>
            <a:endParaRPr/>
          </a:p>
        </p:txBody>
      </p:sp>
      <p:sp>
        <p:nvSpPr>
          <p:cNvPr id="1202" name="Google Shape;1202;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we’ll introduce:</a:t>
            </a:r>
            <a:endParaRPr/>
          </a:p>
        </p:txBody>
      </p:sp>
      <p:sp>
        <p:nvSpPr>
          <p:cNvPr id="1203" name="Google Shape;1203;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4" name="Google Shape;1204;p7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CSS Typography and Google Fonts</a:t>
            </a:r>
            <a:endParaRPr sz="1800"/>
          </a:p>
        </p:txBody>
      </p:sp>
      <p:sp>
        <p:nvSpPr>
          <p:cNvPr id="1205" name="Google Shape;1205;p7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Pseudo-Classes </a:t>
            </a:r>
            <a:endParaRPr sz="1800"/>
          </a:p>
        </p:txBody>
      </p:sp>
      <p:sp>
        <p:nvSpPr>
          <p:cNvPr id="1206" name="Google Shape;1206;p7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The Basics of Twitter Bootstrap</a:t>
            </a:r>
            <a:endParaRPr sz="1800"/>
          </a:p>
        </p:txBody>
      </p:sp>
      <p:sp>
        <p:nvSpPr>
          <p:cNvPr id="1207" name="Google Shape;1207;p76"/>
          <p:cNvSpPr/>
          <p:nvPr/>
        </p:nvSpPr>
        <p:spPr>
          <a:xfrm>
            <a:off x="254625" y="3819425"/>
            <a:ext cx="8769300" cy="86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 Typography</a:t>
            </a:r>
            <a:endParaRPr/>
          </a:p>
        </p:txBody>
      </p:sp>
      <p:sp>
        <p:nvSpPr>
          <p:cNvPr id="1215" name="Google Shape;121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Typography Is Huge</a:t>
            </a:r>
            <a:endParaRPr/>
          </a:p>
        </p:txBody>
      </p:sp>
      <p:sp>
        <p:nvSpPr>
          <p:cNvPr id="1223" name="Google Shape;122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Typography can play a huge role in the visual aesthetic and emotional identity of a webpage. </a:t>
            </a:r>
            <a:endParaRPr/>
          </a:p>
        </p:txBody>
      </p:sp>
      <p:sp>
        <p:nvSpPr>
          <p:cNvPr id="1224" name="Google Shape;1224;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25" name="Google Shape;1225;p78"/>
          <p:cNvPicPr preferRelativeResize="0"/>
          <p:nvPr/>
        </p:nvPicPr>
        <p:blipFill>
          <a:blip r:embed="rId3">
            <a:alphaModFix/>
          </a:blip>
          <a:stretch>
            <a:fillRect/>
          </a:stretch>
        </p:blipFill>
        <p:spPr>
          <a:xfrm>
            <a:off x="2072248" y="1193175"/>
            <a:ext cx="4999504" cy="3571074"/>
          </a:xfrm>
          <a:prstGeom prst="rect">
            <a:avLst/>
          </a:prstGeom>
          <a:noFill/>
          <a:ln>
            <a:noFill/>
          </a:ln>
        </p:spPr>
      </p:pic>
      <p:sp>
        <p:nvSpPr>
          <p:cNvPr id="1226" name="Google Shape;122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Typographic Properties</a:t>
            </a:r>
            <a:endParaRPr/>
          </a:p>
        </p:txBody>
      </p:sp>
      <p:sp>
        <p:nvSpPr>
          <p:cNvPr id="1233" name="Google Shape;1233;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Typographic properties describe attributes of the type on the page.</a:t>
            </a:r>
            <a:endParaRPr/>
          </a:p>
        </p:txBody>
      </p:sp>
      <p:sp>
        <p:nvSpPr>
          <p:cNvPr id="1234" name="Google Shape;1234;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5" name="Google Shape;1235;p7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Height: </a:t>
            </a:r>
            <a:r>
              <a:rPr lang="en" sz="1200"/>
              <a:t>Distance between lines of text on a page (Golden Ratio of 1.5x font).</a:t>
            </a:r>
            <a:endParaRPr sz="1200"/>
          </a:p>
        </p:txBody>
      </p:sp>
      <p:sp>
        <p:nvSpPr>
          <p:cNvPr id="1236" name="Google Shape;1236;p7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Font Size: </a:t>
            </a:r>
            <a:r>
              <a:rPr lang="en" sz="1200"/>
              <a:t>Actual size of lettering. Should be at least 16 px on modern pages. </a:t>
            </a:r>
            <a:endParaRPr sz="1200"/>
          </a:p>
          <a:p>
            <a:pPr marL="0" lvl="0" indent="0" algn="l" rtl="0">
              <a:spcBef>
                <a:spcPts val="0"/>
              </a:spcBef>
              <a:spcAft>
                <a:spcPts val="0"/>
              </a:spcAft>
              <a:buNone/>
            </a:pPr>
            <a:r>
              <a:rPr lang="en" sz="1200" u="sng">
                <a:solidFill>
                  <a:schemeClr val="hlink"/>
                </a:solidFill>
                <a:hlinkClick r:id="rId3"/>
              </a:rPr>
              <a:t>smashingmagazine.com</a:t>
            </a:r>
            <a:endParaRPr sz="1200"/>
          </a:p>
        </p:txBody>
      </p:sp>
      <p:sp>
        <p:nvSpPr>
          <p:cNvPr id="1237" name="Google Shape;1237;p7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Line Length: </a:t>
            </a:r>
            <a:r>
              <a:rPr lang="en" sz="1200"/>
              <a:t>Not a CSS property but rather a standard. Should be about 50–75 characters per line on a desktop. </a:t>
            </a:r>
            <a:r>
              <a:rPr lang="en" sz="1200" u="sng">
                <a:solidFill>
                  <a:schemeClr val="hlink"/>
                </a:solidFill>
                <a:hlinkClick r:id="rId4"/>
              </a:rPr>
              <a:t>baymard.com</a:t>
            </a:r>
            <a:endParaRPr sz="1200"/>
          </a:p>
        </p:txBody>
      </p:sp>
      <p:sp>
        <p:nvSpPr>
          <p:cNvPr id="1238" name="Google Shape;1238;p7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Letter Spacing: </a:t>
            </a:r>
            <a:r>
              <a:rPr lang="en" sz="1200"/>
              <a:t>Spacing between individual letters. Try to avoid cramming letters together too closely.</a:t>
            </a:r>
            <a:endParaRPr sz="1200"/>
          </a:p>
        </p:txBody>
      </p:sp>
      <p:sp>
        <p:nvSpPr>
          <p:cNvPr id="1239" name="Google Shape;1239;p7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t>Sans-Serif vs. Serif: </a:t>
            </a:r>
            <a:r>
              <a:rPr lang="en" sz="1200"/>
              <a:t>Sans-serif are fonts </a:t>
            </a:r>
            <a:r>
              <a:rPr lang="en" sz="1200" i="1"/>
              <a:t>sans their serifs</a:t>
            </a:r>
            <a:r>
              <a:rPr lang="en" sz="1200"/>
              <a:t>—no tails. They’re easier to read online.</a:t>
            </a:r>
            <a:endParaRPr sz="1200"/>
          </a:p>
        </p:txBody>
      </p:sp>
      <p:sp>
        <p:nvSpPr>
          <p:cNvPr id="1240" name="Google Shape;124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6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Few Admin Items</a:t>
            </a:r>
            <a:endParaRPr/>
          </a:p>
        </p:txBody>
      </p:sp>
      <p:sp>
        <p:nvSpPr>
          <p:cNvPr id="1062" name="Google Shape;1062;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3" name="Google Shape;1063;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pic>
        <p:nvPicPr>
          <p:cNvPr id="1246" name="Google Shape;1246;p80" descr="http://i.stack.imgur.com/wZtaK.png"/>
          <p:cNvPicPr preferRelativeResize="0"/>
          <p:nvPr/>
        </p:nvPicPr>
        <p:blipFill rotWithShape="1">
          <a:blip r:embed="rId3">
            <a:alphaModFix/>
          </a:blip>
          <a:srcRect/>
          <a:stretch/>
        </p:blipFill>
        <p:spPr>
          <a:xfrm>
            <a:off x="1453699" y="1072438"/>
            <a:ext cx="6394503" cy="3305469"/>
          </a:xfrm>
          <a:prstGeom prst="rect">
            <a:avLst/>
          </a:prstGeom>
          <a:noFill/>
          <a:ln>
            <a:noFill/>
          </a:ln>
        </p:spPr>
      </p:pic>
      <p:sp>
        <p:nvSpPr>
          <p:cNvPr id="1247" name="Google Shape;1247;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Line Height vs. Fonts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48" name="Google Shape;1248;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9" name="Google Shape;1249;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Serif vs. Sans-Serif</a:t>
            </a:r>
            <a:endParaRPr/>
          </a:p>
        </p:txBody>
      </p:sp>
      <p:sp>
        <p:nvSpPr>
          <p:cNvPr id="1256" name="Google Shape;1256;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7" name="Google Shape;1257;p81"/>
          <p:cNvSpPr txBox="1">
            <a:spLocks noGrp="1"/>
          </p:cNvSpPr>
          <p:nvPr>
            <p:ph type="subTitle" idx="1"/>
          </p:nvPr>
        </p:nvSpPr>
        <p:spPr>
          <a:xfrm>
            <a:off x="0" y="675975"/>
            <a:ext cx="47415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Serif fonts include small lines attached to the end strokes of letters.</a:t>
            </a:r>
            <a:endParaRPr/>
          </a:p>
        </p:txBody>
      </p:sp>
      <p:sp>
        <p:nvSpPr>
          <p:cNvPr id="1258" name="Google Shape;1258;p81"/>
          <p:cNvSpPr txBox="1">
            <a:spLocks noGrp="1"/>
          </p:cNvSpPr>
          <p:nvPr>
            <p:ph type="subTitle" idx="1"/>
          </p:nvPr>
        </p:nvSpPr>
        <p:spPr>
          <a:xfrm>
            <a:off x="4822850" y="675975"/>
            <a:ext cx="3805800" cy="7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Sans-Serif (“without serif”) do not include such strokes. </a:t>
            </a:r>
            <a:endParaRPr/>
          </a:p>
        </p:txBody>
      </p:sp>
      <p:pic>
        <p:nvPicPr>
          <p:cNvPr id="1259" name="Google Shape;1259;p81"/>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1260" name="Google Shape;1260;p81"/>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1261" name="Google Shape;1261;p81"/>
          <p:cNvSpPr/>
          <p:nvPr/>
        </p:nvSpPr>
        <p:spPr>
          <a:xfrm>
            <a:off x="2524625" y="23159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2" name="Google Shape;1262;p81"/>
          <p:cNvSpPr/>
          <p:nvPr/>
        </p:nvSpPr>
        <p:spPr>
          <a:xfrm>
            <a:off x="2524625" y="343087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3" name="Google Shape;1263;p81"/>
          <p:cNvSpPr/>
          <p:nvPr/>
        </p:nvSpPr>
        <p:spPr>
          <a:xfrm>
            <a:off x="3013600" y="21808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4" name="Google Shape;1264;p81"/>
          <p:cNvSpPr/>
          <p:nvPr/>
        </p:nvSpPr>
        <p:spPr>
          <a:xfrm>
            <a:off x="2005688"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5" name="Google Shape;1265;p81"/>
          <p:cNvSpPr/>
          <p:nvPr/>
        </p:nvSpPr>
        <p:spPr>
          <a:xfrm>
            <a:off x="946363" y="4336100"/>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6" name="Google Shape;1266;p81"/>
          <p:cNvSpPr/>
          <p:nvPr/>
        </p:nvSpPr>
        <p:spPr>
          <a:xfrm>
            <a:off x="946363" y="1494625"/>
            <a:ext cx="327300" cy="327300"/>
          </a:xfrm>
          <a:prstGeom prst="ellipse">
            <a:avLst/>
          </a:prstGeom>
          <a:noFill/>
          <a:ln w="76200" cap="flat" cmpd="sng">
            <a:solidFill>
              <a:srgbClr val="00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sp>
        <p:nvSpPr>
          <p:cNvPr id="1267" name="Google Shape;1267;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1274" name="Google Shape;1274;p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the `html-template` file provided to you, create an external CSS stylesheet to modify the typography of each of the body paragraphs. </a:t>
            </a:r>
            <a:endParaRPr/>
          </a:p>
        </p:txBody>
      </p:sp>
      <p:sp>
        <p:nvSpPr>
          <p:cNvPr id="1275" name="Google Shape;1275;p82"/>
          <p:cNvSpPr txBox="1">
            <a:spLocks noGrp="1"/>
          </p:cNvSpPr>
          <p:nvPr>
            <p:ph type="body" idx="2"/>
          </p:nvPr>
        </p:nvSpPr>
        <p:spPr>
          <a:xfrm>
            <a:off x="175" y="1488700"/>
            <a:ext cx="9144000" cy="29946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None/>
            </a:pPr>
            <a:r>
              <a:rPr lang="en" b="1"/>
              <a:t>Use CSS styling to modify the following properties:</a:t>
            </a:r>
            <a:endParaRPr b="1"/>
          </a:p>
          <a:p>
            <a:pPr marL="320040" lvl="0" indent="-180340" algn="l" rtl="0">
              <a:spcBef>
                <a:spcPts val="800"/>
              </a:spcBef>
              <a:spcAft>
                <a:spcPts val="0"/>
              </a:spcAft>
              <a:buSzPts val="1400"/>
              <a:buChar char="●"/>
            </a:pPr>
            <a:r>
              <a:rPr lang="en"/>
              <a:t>Font-family</a:t>
            </a:r>
            <a:endParaRPr/>
          </a:p>
          <a:p>
            <a:pPr marL="320040" lvl="0" indent="-180340" algn="l" rtl="0">
              <a:spcBef>
                <a:spcPts val="800"/>
              </a:spcBef>
              <a:spcAft>
                <a:spcPts val="0"/>
              </a:spcAft>
              <a:buSzPts val="1400"/>
              <a:buChar char="●"/>
            </a:pPr>
            <a:r>
              <a:rPr lang="en"/>
              <a:t>Font-size</a:t>
            </a:r>
            <a:endParaRPr/>
          </a:p>
          <a:p>
            <a:pPr marL="320040" lvl="0" indent="-180340" algn="l" rtl="0">
              <a:spcBef>
                <a:spcPts val="800"/>
              </a:spcBef>
              <a:spcAft>
                <a:spcPts val="0"/>
              </a:spcAft>
              <a:buSzPts val="1400"/>
              <a:buChar char="●"/>
            </a:pPr>
            <a:r>
              <a:rPr lang="en"/>
              <a:t>Font-weight</a:t>
            </a:r>
            <a:endParaRPr/>
          </a:p>
          <a:p>
            <a:pPr marL="320040" lvl="0" indent="-180340" algn="l" rtl="0">
              <a:spcBef>
                <a:spcPts val="800"/>
              </a:spcBef>
              <a:spcAft>
                <a:spcPts val="0"/>
              </a:spcAft>
              <a:buSzPts val="1400"/>
              <a:buChar char="●"/>
            </a:pPr>
            <a:r>
              <a:rPr lang="en"/>
              <a:t>Line-height</a:t>
            </a:r>
            <a:endParaRPr/>
          </a:p>
          <a:p>
            <a:pPr marL="320040" lvl="0" indent="-180340" algn="l" rtl="0">
              <a:spcBef>
                <a:spcPts val="800"/>
              </a:spcBef>
              <a:spcAft>
                <a:spcPts val="0"/>
              </a:spcAft>
              <a:buSzPts val="1400"/>
              <a:buChar char="●"/>
            </a:pPr>
            <a:r>
              <a:rPr lang="en"/>
              <a:t>Letter-spacing</a:t>
            </a:r>
            <a:endParaRPr/>
          </a:p>
          <a:p>
            <a:pPr marL="0" lvl="0" indent="0" algn="l" rtl="0">
              <a:spcBef>
                <a:spcPts val="800"/>
              </a:spcBef>
              <a:spcAft>
                <a:spcPts val="0"/>
              </a:spcAft>
              <a:buClr>
                <a:schemeClr val="dk1"/>
              </a:buClr>
              <a:buSzPts val="1100"/>
              <a:buFont typeface="Arial"/>
              <a:buNone/>
            </a:pPr>
            <a:r>
              <a:rPr lang="en" b="1"/>
              <a:t>Bonus:</a:t>
            </a:r>
            <a:br>
              <a:rPr lang="en"/>
            </a:br>
            <a:r>
              <a:rPr lang="en"/>
              <a:t>If you finish early, read about TypePlate and see if you can figure out how to incorporate it into your site (</a:t>
            </a:r>
            <a:r>
              <a:rPr lang="en" u="sng">
                <a:solidFill>
                  <a:schemeClr val="hlink"/>
                </a:solidFill>
                <a:hlinkClick r:id="rId3"/>
              </a:rPr>
              <a:t>http://typeplate.com/</a:t>
            </a:r>
            <a:r>
              <a:rPr lang="en"/>
              <a:t>).</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1276" name="Google Shape;1276;p8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10 minutes</a:t>
            </a:r>
            <a:endParaRPr/>
          </a:p>
        </p:txBody>
      </p:sp>
      <p:sp>
        <p:nvSpPr>
          <p:cNvPr id="1277" name="Google Shape;1277;p8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83"/>
          <p:cNvSpPr/>
          <p:nvPr/>
        </p:nvSpPr>
        <p:spPr>
          <a:xfrm>
            <a:off x="-10300" y="1556450"/>
            <a:ext cx="9168600" cy="2422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Fonts</a:t>
            </a:r>
            <a:endParaRPr/>
          </a:p>
        </p:txBody>
      </p:sp>
      <p:sp>
        <p:nvSpPr>
          <p:cNvPr id="1286" name="Google Shape;1286;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1287" name="Google Shape;1287;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83"/>
          <p:cNvSpPr txBox="1">
            <a:spLocks noGrp="1"/>
          </p:cNvSpPr>
          <p:nvPr>
            <p:ph type="subTitle" idx="1"/>
          </p:nvPr>
        </p:nvSpPr>
        <p:spPr>
          <a:xfrm>
            <a:off x="-12300" y="1705500"/>
            <a:ext cx="4215900" cy="2037300"/>
          </a:xfrm>
          <a:prstGeom prst="rect">
            <a:avLst/>
          </a:prstGeom>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rPr>
              <a:t>Roboto</a:t>
            </a:r>
            <a:endParaRPr sz="1400">
              <a:solidFill>
                <a:schemeClr val="dk1"/>
              </a:solidFill>
            </a:endParaRPr>
          </a:p>
          <a:p>
            <a:pPr marL="0" lvl="0" indent="0" algn="l" rtl="0">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marL="0" lvl="0" indent="0" algn="l" rtl="0">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1289" name="Google Shape;1289;p83"/>
          <p:cNvSpPr txBox="1">
            <a:spLocks noGrp="1"/>
          </p:cNvSpPr>
          <p:nvPr>
            <p:ph type="subTitle" idx="1"/>
          </p:nvPr>
        </p:nvSpPr>
        <p:spPr>
          <a:xfrm>
            <a:off x="4203600" y="1705500"/>
            <a:ext cx="5220000" cy="203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marL="0" lvl="0" indent="0" algn="l" rtl="0">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marL="0" lvl="0" indent="0" algn="l" rtl="0">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1290" name="Google Shape;1290;p83"/>
          <p:cNvCxnSpPr/>
          <p:nvPr/>
        </p:nvCxnSpPr>
        <p:spPr>
          <a:xfrm>
            <a:off x="4380375" y="1802675"/>
            <a:ext cx="0" cy="1845000"/>
          </a:xfrm>
          <a:prstGeom prst="straightConnector1">
            <a:avLst/>
          </a:prstGeom>
          <a:noFill/>
          <a:ln w="9525" cap="flat" cmpd="sng">
            <a:solidFill>
              <a:schemeClr val="dk2"/>
            </a:solidFill>
            <a:prstDash val="solid"/>
            <a:round/>
            <a:headEnd type="none" w="med" len="med"/>
            <a:tailEnd type="none" w="med" len="med"/>
          </a:ln>
        </p:spPr>
      </p:cxnSp>
      <p:sp>
        <p:nvSpPr>
          <p:cNvPr id="1291" name="Google Shape;129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Custom Fonts</a:t>
            </a:r>
            <a:endParaRPr/>
          </a:p>
        </p:txBody>
      </p:sp>
      <p:sp>
        <p:nvSpPr>
          <p:cNvPr id="1299" name="Google Shape;1299;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 Google Fonts</a:t>
            </a:r>
            <a:endParaRPr>
              <a:latin typeface="Roboto Light"/>
              <a:ea typeface="Roboto Light"/>
              <a:cs typeface="Roboto Light"/>
              <a:sym typeface="Roboto Light"/>
            </a:endParaRPr>
          </a:p>
        </p:txBody>
      </p:sp>
      <p:sp>
        <p:nvSpPr>
          <p:cNvPr id="1306" name="Google Shape;1306;p85"/>
          <p:cNvSpPr txBox="1">
            <a:spLocks noGrp="1"/>
          </p:cNvSpPr>
          <p:nvPr>
            <p:ph type="subTitle" idx="1"/>
          </p:nvPr>
        </p:nvSpPr>
        <p:spPr>
          <a:xfrm>
            <a:off x="0" y="904575"/>
            <a:ext cx="9144000" cy="2447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Assignment:</a:t>
            </a:r>
            <a:endParaRPr b="1"/>
          </a:p>
          <a:p>
            <a:pPr marL="0" lvl="0" indent="0" algn="l" rtl="0">
              <a:lnSpc>
                <a:spcPct val="115000"/>
              </a:lnSpc>
              <a:spcBef>
                <a:spcPts val="0"/>
              </a:spcBef>
              <a:spcAft>
                <a:spcPts val="0"/>
              </a:spcAft>
              <a:buClr>
                <a:schemeClr val="dk1"/>
              </a:buClr>
              <a:buSzPts val="1100"/>
              <a:buFont typeface="Arial"/>
              <a:buNone/>
            </a:pPr>
            <a:r>
              <a:rPr lang="en"/>
              <a:t>Create (or re-use) an HTML document and then incorporate 2–3 custom Google fonts (</a:t>
            </a:r>
            <a:r>
              <a:rPr lang="en" u="sng">
                <a:solidFill>
                  <a:srgbClr val="0000FF"/>
                </a:solidFill>
                <a:hlinkClick r:id="rId3"/>
              </a:rPr>
              <a:t>fonts.google.com</a:t>
            </a:r>
            <a:r>
              <a:rPr lang="en"/>
              <a:t>) into the page.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b="1"/>
              <a:t>Bonus:</a:t>
            </a:r>
            <a:endParaRPr b="1"/>
          </a:p>
          <a:p>
            <a:pPr marL="0" lvl="0" indent="0" algn="l" rtl="0">
              <a:lnSpc>
                <a:spcPct val="115000"/>
              </a:lnSpc>
              <a:spcBef>
                <a:spcPts val="0"/>
              </a:spcBef>
              <a:spcAft>
                <a:spcPts val="0"/>
              </a:spcAft>
              <a:buClr>
                <a:schemeClr val="dk1"/>
              </a:buClr>
              <a:buSzPts val="1100"/>
              <a:buFont typeface="Arial"/>
              <a:buNone/>
            </a:pPr>
            <a:r>
              <a:rPr lang="en"/>
              <a:t>If you finish early, read about Font Awesome icons (</a:t>
            </a:r>
            <a:r>
              <a:rPr lang="en" u="sng">
                <a:solidFill>
                  <a:srgbClr val="0000FF"/>
                </a:solidFill>
                <a:hlinkClick r:id="rId4"/>
              </a:rPr>
              <a:t>www.fontawesome.com</a:t>
            </a:r>
            <a:r>
              <a:rPr lang="en"/>
              <a:t>) and see if you can figure out how to incorporate one onto your page. </a:t>
            </a:r>
            <a:endParaRPr/>
          </a:p>
          <a:p>
            <a:pPr marL="0" lvl="0" indent="0" algn="l" rtl="0">
              <a:lnSpc>
                <a:spcPct val="115000"/>
              </a:lnSpc>
              <a:spcBef>
                <a:spcPts val="0"/>
              </a:spcBef>
              <a:spcAft>
                <a:spcPts val="0"/>
              </a:spcAft>
              <a:buNone/>
            </a:pPr>
            <a:endParaRPr/>
          </a:p>
        </p:txBody>
      </p:sp>
      <p:sp>
        <p:nvSpPr>
          <p:cNvPr id="1307" name="Google Shape;1307;p8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solidFill>
                  <a:schemeClr val="dk1"/>
                </a:solidFill>
              </a:rPr>
              <a:t>Suggested Time:</a:t>
            </a:r>
            <a:r>
              <a:rPr lang="en">
                <a:solidFill>
                  <a:schemeClr val="dk1"/>
                </a:solidFill>
              </a:rPr>
              <a:t> 11 minutes</a:t>
            </a:r>
            <a:endParaRPr/>
          </a:p>
        </p:txBody>
      </p:sp>
      <p:sp>
        <p:nvSpPr>
          <p:cNvPr id="1308" name="Google Shape;1308;p85"/>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9" name="Google Shape;13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Pseudo Styles</a:t>
            </a:r>
            <a:endParaRPr/>
          </a:p>
        </p:txBody>
      </p:sp>
      <p:sp>
        <p:nvSpPr>
          <p:cNvPr id="1316" name="Google Shape;1316;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7" name="Google Shape;1317;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Pseudo-Classes</a:t>
            </a:r>
            <a:endParaRPr/>
          </a:p>
        </p:txBody>
      </p:sp>
      <p:sp>
        <p:nvSpPr>
          <p:cNvPr id="1324" name="Google Shape;1324;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provides keywords that can be added to selectors. These keywords can highlight the special states of the selected element.</a:t>
            </a:r>
            <a:endParaRPr/>
          </a:p>
        </p:txBody>
      </p:sp>
      <p:sp>
        <p:nvSpPr>
          <p:cNvPr id="1325" name="Google Shape;1325;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6" name="Google Shape;1326;p87"/>
          <p:cNvSpPr txBox="1">
            <a:spLocks noGrp="1"/>
          </p:cNvSpPr>
          <p:nvPr>
            <p:ph type="body" idx="3"/>
          </p:nvPr>
        </p:nvSpPr>
        <p:spPr>
          <a:xfrm>
            <a:off x="175" y="1514650"/>
            <a:ext cx="9144000" cy="116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b="1"/>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b="1"/>
              <a:t>Complete list of pseudo-classes: </a:t>
            </a:r>
            <a:r>
              <a:rPr lang="en" u="sng">
                <a:solidFill>
                  <a:srgbClr val="0000FF"/>
                </a:solidFill>
                <a:hlinkClick r:id="rId3"/>
              </a:rPr>
              <a:t>developer.mozilla.org</a:t>
            </a:r>
            <a:endParaRPr>
              <a:solidFill>
                <a:srgbClr val="0000FF"/>
              </a:solidFill>
            </a:endParaRPr>
          </a:p>
          <a:p>
            <a:pPr marL="0" lvl="0" indent="0" algn="l" rtl="0">
              <a:spcBef>
                <a:spcPts val="800"/>
              </a:spcBef>
              <a:spcAft>
                <a:spcPts val="800"/>
              </a:spcAft>
              <a:buNone/>
            </a:pPr>
            <a:endParaRPr/>
          </a:p>
        </p:txBody>
      </p:sp>
      <p:graphicFrame>
        <p:nvGraphicFramePr>
          <p:cNvPr id="1327" name="Google Shape;1327;p87"/>
          <p:cNvGraphicFramePr/>
          <p:nvPr/>
        </p:nvGraphicFramePr>
        <p:xfrm>
          <a:off x="462475" y="2547613"/>
          <a:ext cx="3000000" cy="3000000"/>
        </p:xfrm>
        <a:graphic>
          <a:graphicData uri="http://schemas.openxmlformats.org/drawingml/2006/table">
            <a:tbl>
              <a:tblPr>
                <a:noFill/>
                <a:tableStyleId>{A17151DB-E266-46DE-BB9C-A718B139A318}</a:tableStyleId>
              </a:tblPr>
              <a:tblGrid>
                <a:gridCol w="1499425">
                  <a:extLst>
                    <a:ext uri="{9D8B030D-6E8A-4147-A177-3AD203B41FA5}">
                      <a16:colId xmlns:a16="http://schemas.microsoft.com/office/drawing/2014/main" val="20000"/>
                    </a:ext>
                  </a:extLst>
                </a:gridCol>
                <a:gridCol w="1499425">
                  <a:extLst>
                    <a:ext uri="{9D8B030D-6E8A-4147-A177-3AD203B41FA5}">
                      <a16:colId xmlns:a16="http://schemas.microsoft.com/office/drawing/2014/main" val="20001"/>
                    </a:ext>
                  </a:extLst>
                </a:gridCol>
                <a:gridCol w="1499425">
                  <a:extLst>
                    <a:ext uri="{9D8B030D-6E8A-4147-A177-3AD203B41FA5}">
                      <a16:colId xmlns:a16="http://schemas.microsoft.com/office/drawing/2014/main" val="20002"/>
                    </a:ext>
                  </a:extLst>
                </a:gridCol>
                <a:gridCol w="1499425">
                  <a:extLst>
                    <a:ext uri="{9D8B030D-6E8A-4147-A177-3AD203B41FA5}">
                      <a16:colId xmlns:a16="http://schemas.microsoft.com/office/drawing/2014/main" val="20003"/>
                    </a:ext>
                  </a:extLst>
                </a:gridCol>
                <a:gridCol w="1499425">
                  <a:extLst>
                    <a:ext uri="{9D8B030D-6E8A-4147-A177-3AD203B41FA5}">
                      <a16:colId xmlns:a16="http://schemas.microsoft.com/office/drawing/2014/main" val="20004"/>
                    </a:ext>
                  </a:extLst>
                </a:gridCol>
              </a:tblGrid>
              <a:tr h="227050">
                <a:tc gridSpan="5">
                  <a:txBody>
                    <a:bodyPr/>
                    <a:lstStyle/>
                    <a:p>
                      <a:pPr marL="0" lvl="0" indent="0" algn="l" rtl="0">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:active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27050">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:checked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:default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solidFill>
                            <a:schemeClr val="dk1"/>
                          </a:solidFill>
                          <a:latin typeface="Inconsolata"/>
                          <a:ea typeface="Inconsolata"/>
                          <a:cs typeface="Inconsolata"/>
                          <a:sym typeface="Inconsolata"/>
                        </a:rPr>
                        <a:t>:focus</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27050">
                <a:tc>
                  <a:txBody>
                    <a:bodyPr/>
                    <a:lstStyle/>
                    <a:p>
                      <a:pPr marL="0" lvl="0" indent="0" algn="l" rtl="0">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:hover</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:disabled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27050">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27050">
                <a:tc>
                  <a:txBody>
                    <a:bodyPr/>
                    <a:lstStyle/>
                    <a:p>
                      <a:pPr marL="0" lvl="0" indent="0" algn="l" rtl="0">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:first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endParaRPr sz="900">
                        <a:latin typeface="Inconsolata"/>
                        <a:ea typeface="Inconsolata"/>
                        <a:cs typeface="Inconsolata"/>
                        <a:sym typeface="Inconsolata"/>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
        <p:nvSpPr>
          <p:cNvPr id="1328" name="Google Shape;1328;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8"/>
          <p:cNvSpPr/>
          <p:nvPr/>
        </p:nvSpPr>
        <p:spPr>
          <a:xfrm>
            <a:off x="1234200" y="1238375"/>
            <a:ext cx="6675600" cy="729300"/>
          </a:xfrm>
          <a:prstGeom prst="roundRect">
            <a:avLst>
              <a:gd name="adj" fmla="val 16667"/>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1335" name="Google Shape;1335;p88"/>
          <p:cNvSpPr/>
          <p:nvPr/>
        </p:nvSpPr>
        <p:spPr>
          <a:xfrm>
            <a:off x="1234200" y="2102000"/>
            <a:ext cx="6675600" cy="7293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1336" name="Google Shape;1336;p88"/>
          <p:cNvSpPr/>
          <p:nvPr/>
        </p:nvSpPr>
        <p:spPr>
          <a:xfrm>
            <a:off x="1234200" y="2965625"/>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1337" name="Google Shape;1337;p88"/>
          <p:cNvSpPr/>
          <p:nvPr/>
        </p:nvSpPr>
        <p:spPr>
          <a:xfrm>
            <a:off x="1234200" y="3829250"/>
            <a:ext cx="6675600" cy="7293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1338" name="Google Shape;1338;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Button with Various States</a:t>
            </a:r>
            <a:endParaRPr/>
          </a:p>
        </p:txBody>
      </p:sp>
      <p:sp>
        <p:nvSpPr>
          <p:cNvPr id="1339" name="Google Shape;1339;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use pseudo-classes to define how a button appears in various states.</a:t>
            </a:r>
            <a:endParaRPr/>
          </a:p>
        </p:txBody>
      </p:sp>
      <p:sp>
        <p:nvSpPr>
          <p:cNvPr id="1340" name="Google Shape;1340;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1" name="Google Shape;1341;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Pseudo Styles</a:t>
            </a:r>
            <a:endParaRPr/>
          </a:p>
        </p:txBody>
      </p:sp>
      <p:sp>
        <p:nvSpPr>
          <p:cNvPr id="1349" name="Google Shape;134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0" name="Google Shape;1070;p63"/>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Homework is due!</a:t>
            </a:r>
            <a:endParaRPr b="1" dirty="0"/>
          </a:p>
          <a:p>
            <a:pPr marL="0" lvl="0" indent="0" algn="l" rtl="0">
              <a:spcBef>
                <a:spcPts val="0"/>
              </a:spcBef>
              <a:spcAft>
                <a:spcPts val="0"/>
              </a:spcAft>
              <a:buNone/>
            </a:pPr>
            <a:r>
              <a:rPr lang="en" dirty="0"/>
              <a:t>Don’t forget to submit </a:t>
            </a:r>
            <a:r>
              <a:rPr lang="en" strike="sngStrike" dirty="0"/>
              <a:t>both</a:t>
            </a:r>
            <a:r>
              <a:rPr lang="en" dirty="0"/>
              <a:t> the GitHub </a:t>
            </a:r>
            <a:r>
              <a:rPr lang="en" strike="sngStrike" dirty="0"/>
              <a:t>and GitHub Pages</a:t>
            </a:r>
            <a:r>
              <a:rPr lang="en" dirty="0"/>
              <a:t> links.</a:t>
            </a:r>
            <a:endParaRPr dirty="0"/>
          </a:p>
        </p:txBody>
      </p:sp>
      <p:sp>
        <p:nvSpPr>
          <p:cNvPr id="1071" name="Google Shape;107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1356" name="Google Shape;1356;p90"/>
          <p:cNvSpPr txBox="1">
            <a:spLocks noGrp="1"/>
          </p:cNvSpPr>
          <p:nvPr>
            <p:ph type="subTitle" idx="1"/>
          </p:nvPr>
        </p:nvSpPr>
        <p:spPr>
          <a:xfrm>
            <a:off x="0" y="675975"/>
            <a:ext cx="9144000" cy="2013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Assignment: </a:t>
            </a:r>
            <a:endParaRPr b="1"/>
          </a:p>
          <a:p>
            <a:pPr marL="0" lvl="0" indent="0" algn="l" rtl="0">
              <a:lnSpc>
                <a:spcPct val="115000"/>
              </a:lnSpc>
              <a:spcBef>
                <a:spcPts val="0"/>
              </a:spcBef>
              <a:spcAft>
                <a:spcPts val="0"/>
              </a:spcAft>
              <a:buClr>
                <a:schemeClr val="dk1"/>
              </a:buClr>
              <a:buSzPts val="1100"/>
              <a:buFont typeface="Arial"/>
              <a:buNone/>
            </a:pPr>
            <a:r>
              <a:rPr lang="en"/>
              <a:t>Create a series of links and modify the pseudo-classes associated with their default, active, hover, and focus states.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b="1"/>
              <a:t>Bonus: </a:t>
            </a:r>
            <a:endParaRPr b="1"/>
          </a:p>
          <a:p>
            <a:pPr marL="0" lvl="0" indent="0" algn="l" rtl="0">
              <a:lnSpc>
                <a:spcPct val="115000"/>
              </a:lnSpc>
              <a:spcBef>
                <a:spcPts val="0"/>
              </a:spcBef>
              <a:spcAft>
                <a:spcPts val="0"/>
              </a:spcAft>
              <a:buClr>
                <a:schemeClr val="dk1"/>
              </a:buClr>
              <a:buSzPts val="1100"/>
              <a:buFont typeface="Arial"/>
              <a:buNone/>
            </a:pPr>
            <a:r>
              <a:rPr lang="en"/>
              <a:t>If you finish early, incorporate a pseudo-class we haven’t yet covered. </a:t>
            </a:r>
            <a:br>
              <a:rPr lang="en"/>
            </a:br>
            <a:r>
              <a:rPr lang="en"/>
              <a:t>Then Google pseudo-elements and try to incorporate one as well.</a:t>
            </a:r>
            <a:endParaRPr/>
          </a:p>
          <a:p>
            <a:pPr marL="0" lvl="0" indent="0" algn="l" rtl="0">
              <a:lnSpc>
                <a:spcPct val="115000"/>
              </a:lnSpc>
              <a:spcBef>
                <a:spcPts val="0"/>
              </a:spcBef>
              <a:spcAft>
                <a:spcPts val="0"/>
              </a:spcAft>
              <a:buNone/>
            </a:pPr>
            <a:endParaRPr/>
          </a:p>
        </p:txBody>
      </p:sp>
      <p:sp>
        <p:nvSpPr>
          <p:cNvPr id="1357" name="Google Shape;1357;p9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rPr>
              <a:t>Suggested Time:</a:t>
            </a:r>
            <a:r>
              <a:rPr lang="en">
                <a:solidFill>
                  <a:schemeClr val="dk1"/>
                </a:solidFill>
              </a:rPr>
              <a:t> 5 minutes</a:t>
            </a:r>
            <a:endParaRPr>
              <a:solidFill>
                <a:schemeClr val="dk1"/>
              </a:solidFill>
            </a:endParaRPr>
          </a:p>
          <a:p>
            <a:pPr marL="0" lvl="0" indent="0" algn="r" rtl="0">
              <a:spcBef>
                <a:spcPts val="0"/>
              </a:spcBef>
              <a:spcAft>
                <a:spcPts val="0"/>
              </a:spcAft>
              <a:buNone/>
            </a:pPr>
            <a:endParaRPr/>
          </a:p>
        </p:txBody>
      </p:sp>
      <p:sp>
        <p:nvSpPr>
          <p:cNvPr id="1358" name="Google Shape;1358;p90"/>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9" name="Google Shape;1359;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9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Beyond CSS Hacking</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366" name="Google Shape;1366;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7" name="Google Shape;136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92"/>
          <p:cNvSpPr txBox="1"/>
          <p:nvPr/>
        </p:nvSpPr>
        <p:spPr>
          <a:xfrm>
            <a:off x="12300" y="998875"/>
            <a:ext cx="9144000" cy="2612100"/>
          </a:xfrm>
          <a:prstGeom prst="rect">
            <a:avLst/>
          </a:prstGeom>
          <a:noFill/>
          <a:ln>
            <a:noFill/>
          </a:ln>
        </p:spPr>
        <p:txBody>
          <a:bodyPr spcFirstLastPara="1" wrap="square" lIns="1371600" tIns="0" rIns="457200" bIns="914400" anchor="t" anchorCtr="0">
            <a:noAutofit/>
          </a:bodyPr>
          <a:lstStyle/>
          <a:p>
            <a:pPr marL="0" lvl="0" indent="0" algn="l" rtl="0">
              <a:lnSpc>
                <a:spcPct val="113000"/>
              </a:lnSpc>
              <a:spcBef>
                <a:spcPts val="0"/>
              </a:spcBef>
              <a:spcAft>
                <a:spcPts val="0"/>
              </a:spcAft>
              <a:buNone/>
            </a:pPr>
            <a:r>
              <a:rPr lang="en" b="1">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marL="0" lvl="0" indent="0" algn="l" rtl="0">
              <a:lnSpc>
                <a:spcPct val="113000"/>
              </a:lnSpc>
              <a:spcBef>
                <a:spcPts val="1400"/>
              </a:spcBef>
              <a:spcAft>
                <a:spcPts val="0"/>
              </a:spcAft>
              <a:buNone/>
            </a:pPr>
            <a:r>
              <a:rPr lang="en" b="1">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marL="0" lvl="0" indent="0" algn="l" rtl="0">
              <a:lnSpc>
                <a:spcPct val="113000"/>
              </a:lnSpc>
              <a:spcBef>
                <a:spcPts val="1400"/>
              </a:spcBef>
              <a:spcAft>
                <a:spcPts val="0"/>
              </a:spcAft>
              <a:buNone/>
            </a:pPr>
            <a:endParaRPr>
              <a:latin typeface="Roboto"/>
              <a:ea typeface="Roboto"/>
              <a:cs typeface="Roboto"/>
              <a:sym typeface="Roboto"/>
            </a:endParaRPr>
          </a:p>
          <a:p>
            <a:pPr marL="0" lvl="0" indent="0" algn="l" rtl="0">
              <a:lnSpc>
                <a:spcPct val="113000"/>
              </a:lnSpc>
              <a:spcBef>
                <a:spcPts val="1400"/>
              </a:spcBef>
              <a:spcAft>
                <a:spcPts val="1400"/>
              </a:spcAft>
              <a:buNone/>
            </a:pPr>
            <a:endParaRPr>
              <a:latin typeface="Roboto"/>
              <a:ea typeface="Roboto"/>
              <a:cs typeface="Roboto"/>
              <a:sym typeface="Roboto"/>
            </a:endParaRPr>
          </a:p>
        </p:txBody>
      </p:sp>
      <p:sp>
        <p:nvSpPr>
          <p:cNvPr id="1374" name="Google Shape;137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Refresher on HTML/CSS </a:t>
            </a:r>
            <a:endParaRPr/>
          </a:p>
        </p:txBody>
      </p:sp>
      <p:sp>
        <p:nvSpPr>
          <p:cNvPr id="1375" name="Google Shape;1375;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376" name="Google Shape;1376;p92"/>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1377" name="Google Shape;1377;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HTML vs. HTML/CSS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384" name="Google Shape;1384;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85" name="Google Shape;1385;p93"/>
          <p:cNvGraphicFramePr/>
          <p:nvPr/>
        </p:nvGraphicFramePr>
        <p:xfrm>
          <a:off x="546425" y="918650"/>
          <a:ext cx="3000000" cy="3000000"/>
        </p:xfrm>
        <a:graphic>
          <a:graphicData uri="http://schemas.openxmlformats.org/drawingml/2006/table">
            <a:tbl>
              <a:tblPr>
                <a:noFill/>
                <a:tableStyleId>{A17151DB-E266-46DE-BB9C-A718B139A318}</a:tableStyleId>
              </a:tblPr>
              <a:tblGrid>
                <a:gridCol w="4129900">
                  <a:extLst>
                    <a:ext uri="{9D8B030D-6E8A-4147-A177-3AD203B41FA5}">
                      <a16:colId xmlns:a16="http://schemas.microsoft.com/office/drawing/2014/main" val="20000"/>
                    </a:ext>
                  </a:extLst>
                </a:gridCol>
                <a:gridCol w="4129900">
                  <a:extLst>
                    <a:ext uri="{9D8B030D-6E8A-4147-A177-3AD203B41FA5}">
                      <a16:colId xmlns:a16="http://schemas.microsoft.com/office/drawing/2014/main" val="20001"/>
                    </a:ext>
                  </a:extLst>
                </a:gridCol>
              </a:tblGrid>
              <a:tr h="459500">
                <a:tc>
                  <a:txBody>
                    <a:bodyPr/>
                    <a:lstStyle/>
                    <a:p>
                      <a:pPr marL="0" lvl="0" indent="0" algn="l" rtl="0">
                        <a:spcBef>
                          <a:spcPts val="0"/>
                        </a:spcBef>
                        <a:spcAft>
                          <a:spcPts val="0"/>
                        </a:spcAft>
                        <a:buNone/>
                      </a:pPr>
                      <a:r>
                        <a:rPr lang="en" sz="1800" b="1">
                          <a:solidFill>
                            <a:srgbClr val="FFFFFF"/>
                          </a:solidFill>
                        </a:rPr>
                        <a:t>HTML Alone</a:t>
                      </a:r>
                      <a:endParaRPr sz="18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800" b="1">
                          <a:solidFill>
                            <a:srgbClr val="FFFFFF"/>
                          </a:solidFill>
                        </a:rPr>
                        <a:t>HTML and CSS</a:t>
                      </a:r>
                      <a:endParaRPr sz="1800" b="1">
                        <a:solidFill>
                          <a:srgbClr val="FFFFFF"/>
                        </a:solidFill>
                      </a:endParaRPr>
                    </a:p>
                  </a:txBody>
                  <a:tcPr marL="137150" marR="91425" marT="91425" marB="91425" anchor="b">
                    <a:solidFill>
                      <a:srgbClr val="2E75B6"/>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a:t>Like writing papers in Notepad.</a:t>
                      </a:r>
                      <a:endParaRPr/>
                    </a:p>
                    <a:p>
                      <a:pPr marL="0" lvl="0" indent="0" algn="l" rtl="0">
                        <a:spcBef>
                          <a:spcPts val="0"/>
                        </a:spcBef>
                        <a:spcAft>
                          <a:spcPts val="0"/>
                        </a:spcAft>
                        <a:buNone/>
                      </a:pPr>
                      <a:endParaRPr/>
                    </a:p>
                  </a:txBody>
                  <a:tcPr marL="137150" marR="91425" marT="91425" marB="91425"/>
                </a:tc>
                <a:tc>
                  <a:txBody>
                    <a:bodyPr/>
                    <a:lstStyle/>
                    <a:p>
                      <a:pPr marL="0" lvl="0" indent="0" algn="l" rtl="0">
                        <a:spcBef>
                          <a:spcPts val="0"/>
                        </a:spcBef>
                        <a:spcAft>
                          <a:spcPts val="0"/>
                        </a:spcAft>
                        <a:buNone/>
                      </a:pPr>
                      <a:r>
                        <a:rPr lang="en"/>
                        <a:t>Like writing papers in Microsoft Word.</a:t>
                      </a:r>
                      <a:endParaRPr/>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a:t>Used to write unformatted text (i.e, content only).</a:t>
                      </a:r>
                      <a:endParaRPr/>
                    </a:p>
                  </a:txBody>
                  <a:tcPr marL="137150" marR="91425" marT="91425" marB="91425"/>
                </a:tc>
                <a:tc>
                  <a:txBody>
                    <a:bodyPr/>
                    <a:lstStyle/>
                    <a:p>
                      <a:pPr marL="0" lvl="0" indent="0" algn="l" rtl="0">
                        <a:spcBef>
                          <a:spcPts val="0"/>
                        </a:spcBef>
                        <a:spcAft>
                          <a:spcPts val="0"/>
                        </a:spcAft>
                        <a:buNone/>
                      </a:pPr>
                      <a:r>
                        <a:rPr lang="en"/>
                        <a:t>Used both to write the content </a:t>
                      </a:r>
                      <a:r>
                        <a:rPr lang="en" i="1"/>
                        <a:t>and</a:t>
                      </a:r>
                      <a:r>
                        <a:rPr lang="en"/>
                        <a:t> format it (color, font, alignment, layout, etc.).</a:t>
                      </a:r>
                      <a:endParaRPr/>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386" name="Google Shape;1386;p93"/>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1387" name="Google Shape;1387;p93"/>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1388" name="Google Shape;138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pic>
        <p:nvPicPr>
          <p:cNvPr id="1394" name="Google Shape;1394;p94"/>
          <p:cNvPicPr preferRelativeResize="0"/>
          <p:nvPr/>
        </p:nvPicPr>
        <p:blipFill rotWithShape="1">
          <a:blip r:embed="rId3">
            <a:alphaModFix/>
          </a:blip>
          <a:srcRect/>
          <a:stretch/>
        </p:blipFill>
        <p:spPr>
          <a:xfrm>
            <a:off x="-12300" y="0"/>
            <a:ext cx="9144005" cy="5143500"/>
          </a:xfrm>
          <a:prstGeom prst="rect">
            <a:avLst/>
          </a:prstGeom>
          <a:noFill/>
          <a:ln>
            <a:noFill/>
          </a:ln>
        </p:spPr>
      </p:pic>
      <p:sp>
        <p:nvSpPr>
          <p:cNvPr id="1395" name="Google Shape;1395;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6" name="Google Shape;1396;p94"/>
          <p:cNvSpPr txBox="1">
            <a:spLocks noGrp="1"/>
          </p:cNvSpPr>
          <p:nvPr>
            <p:ph type="title"/>
          </p:nvPr>
        </p:nvSpPr>
        <p:spPr>
          <a:xfrm>
            <a:off x="-12300" y="22860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How You (Probably) Feel About CSS</a:t>
            </a:r>
            <a:endParaRPr/>
          </a:p>
        </p:txBody>
      </p:sp>
      <p:sp>
        <p:nvSpPr>
          <p:cNvPr id="1397" name="Google Shape;1397;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pic>
        <p:nvPicPr>
          <p:cNvPr id="1403" name="Google Shape;1403;p95"/>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404" name="Google Shape;1404;p95"/>
          <p:cNvSpPr txBox="1">
            <a:spLocks noGrp="1"/>
          </p:cNvSpPr>
          <p:nvPr>
            <p:ph type="title"/>
          </p:nvPr>
        </p:nvSpPr>
        <p:spPr>
          <a:xfrm>
            <a:off x="-12300" y="22860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A revelation. There is a better way!</a:t>
            </a:r>
            <a:endParaRPr/>
          </a:p>
        </p:txBody>
      </p:sp>
      <p:sp>
        <p:nvSpPr>
          <p:cNvPr id="1405" name="Google Shape;1405;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6" name="Google Shape;140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3" name="Google Shape;1413;p9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Where’s the CSS?</a:t>
            </a:r>
            <a:endParaRPr/>
          </a:p>
        </p:txBody>
      </p:sp>
      <p:sp>
        <p:nvSpPr>
          <p:cNvPr id="1414" name="Google Shape;1414;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1421" name="Google Shape;1421;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With those sitting nearest to you, take a close look at the Bootstrap-powered HTML document I just sent you. </a:t>
            </a:r>
            <a:endParaRPr/>
          </a:p>
          <a:p>
            <a:pPr marL="0" lvl="0" indent="0" algn="l" rtl="0">
              <a:spcBef>
                <a:spcPts val="0"/>
              </a:spcBef>
              <a:spcAft>
                <a:spcPts val="0"/>
              </a:spcAft>
              <a:buNone/>
            </a:pPr>
            <a:endParaRPr/>
          </a:p>
          <a:p>
            <a:pPr marL="0" lvl="0" indent="0" algn="l" rtl="0">
              <a:spcBef>
                <a:spcPts val="0"/>
              </a:spcBef>
              <a:spcAft>
                <a:spcPts val="0"/>
              </a:spcAft>
              <a:buNone/>
            </a:pPr>
            <a:r>
              <a:rPr lang="en"/>
              <a:t>Be prepared to answer the following two questions: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HINT: </a:t>
            </a:r>
            <a:r>
              <a:rPr lang="en"/>
              <a:t>Think about how Google Fonts work.</a:t>
            </a:r>
            <a:endParaRPr/>
          </a:p>
        </p:txBody>
      </p:sp>
      <p:sp>
        <p:nvSpPr>
          <p:cNvPr id="1422" name="Google Shape;1422;p97"/>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solidFill>
                  <a:schemeClr val="dk1"/>
                </a:solidFill>
              </a:rPr>
              <a:t>Suggested Time:</a:t>
            </a:r>
            <a:r>
              <a:rPr lang="en">
                <a:solidFill>
                  <a:schemeClr val="dk1"/>
                </a:solidFill>
              </a:rPr>
              <a:t> 5 minutes</a:t>
            </a:r>
            <a:endParaRPr/>
          </a:p>
        </p:txBody>
      </p:sp>
      <p:sp>
        <p:nvSpPr>
          <p:cNvPr id="1423" name="Google Shape;1423;p9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24" name="Google Shape;1424;p97"/>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97"/>
          <p:cNvGrpSpPr/>
          <p:nvPr/>
        </p:nvGrpSpPr>
        <p:grpSpPr>
          <a:xfrm>
            <a:off x="457200" y="1988413"/>
            <a:ext cx="776889" cy="621300"/>
            <a:chOff x="457200" y="1378813"/>
            <a:chExt cx="776889" cy="621300"/>
          </a:xfrm>
        </p:grpSpPr>
        <p:sp>
          <p:nvSpPr>
            <p:cNvPr id="1426" name="Google Shape;1426;p9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427" name="Google Shape;1427;p9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97"/>
          <p:cNvGrpSpPr/>
          <p:nvPr/>
        </p:nvGrpSpPr>
        <p:grpSpPr>
          <a:xfrm>
            <a:off x="457200" y="2838325"/>
            <a:ext cx="776889" cy="621300"/>
            <a:chOff x="457200" y="1378813"/>
            <a:chExt cx="776889" cy="621300"/>
          </a:xfrm>
        </p:grpSpPr>
        <p:sp>
          <p:nvSpPr>
            <p:cNvPr id="1429" name="Google Shape;1429;p9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430" name="Google Shape;1430;p9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97"/>
          <p:cNvSpPr txBox="1">
            <a:spLocks noGrp="1"/>
          </p:cNvSpPr>
          <p:nvPr>
            <p:ph type="subTitle" idx="1"/>
          </p:nvPr>
        </p:nvSpPr>
        <p:spPr>
          <a:xfrm>
            <a:off x="-12300" y="2007600"/>
            <a:ext cx="8401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Where does this HTML document draw its styles from?</a:t>
            </a:r>
            <a:endParaRPr>
              <a:latin typeface="Roboto"/>
              <a:ea typeface="Roboto"/>
              <a:cs typeface="Roboto"/>
              <a:sym typeface="Roboto"/>
            </a:endParaRPr>
          </a:p>
        </p:txBody>
      </p:sp>
      <p:sp>
        <p:nvSpPr>
          <p:cNvPr id="1432" name="Google Shape;1432;p97"/>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7"/>
          <p:cNvSpPr txBox="1">
            <a:spLocks noGrp="1"/>
          </p:cNvSpPr>
          <p:nvPr>
            <p:ph type="subTitle" idx="2"/>
          </p:nvPr>
        </p:nvSpPr>
        <p:spPr>
          <a:xfrm>
            <a:off x="-12300" y="28431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How does our browser know which HTML element to style, and in which way? </a:t>
            </a:r>
            <a:br>
              <a:rPr lang="en">
                <a:latin typeface="Roboto"/>
                <a:ea typeface="Roboto"/>
                <a:cs typeface="Roboto"/>
                <a:sym typeface="Roboto"/>
              </a:rPr>
            </a:br>
            <a:r>
              <a:rPr lang="en">
                <a:latin typeface="Roboto"/>
                <a:ea typeface="Roboto"/>
                <a:cs typeface="Roboto"/>
                <a:sym typeface="Roboto"/>
              </a:rPr>
              <a:t>(e.g., button face or background banner)</a:t>
            </a:r>
            <a:endParaRPr>
              <a:latin typeface="Roboto"/>
              <a:ea typeface="Roboto"/>
              <a:cs typeface="Roboto"/>
              <a:sym typeface="Roboto"/>
            </a:endParaRPr>
          </a:p>
        </p:txBody>
      </p:sp>
      <p:sp>
        <p:nvSpPr>
          <p:cNvPr id="1434" name="Google Shape;143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98"/>
          <p:cNvSpPr txBox="1">
            <a:spLocks noGrp="1"/>
          </p:cNvSpPr>
          <p:nvPr>
            <p:ph type="subTitle" idx="1"/>
          </p:nvPr>
        </p:nvSpPr>
        <p:spPr>
          <a:xfrm>
            <a:off x="0" y="675975"/>
            <a:ext cx="8984100" cy="410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Predefined CSS Class (e.g., jumbotron):</a:t>
            </a:r>
            <a:endParaRPr/>
          </a:p>
        </p:txBody>
      </p:sp>
      <p:pic>
        <p:nvPicPr>
          <p:cNvPr id="1441" name="Google Shape;1441;p98"/>
          <p:cNvPicPr preferRelativeResize="0"/>
          <p:nvPr/>
        </p:nvPicPr>
        <p:blipFill rotWithShape="1">
          <a:blip r:embed="rId3">
            <a:alphaModFix/>
          </a:blip>
          <a:srcRect/>
          <a:stretch/>
        </p:blipFill>
        <p:spPr>
          <a:xfrm>
            <a:off x="457204" y="1114341"/>
            <a:ext cx="6857999" cy="1702191"/>
          </a:xfrm>
          <a:prstGeom prst="rect">
            <a:avLst/>
          </a:prstGeom>
          <a:noFill/>
          <a:ln>
            <a:noFill/>
          </a:ln>
        </p:spPr>
      </p:pic>
      <p:sp>
        <p:nvSpPr>
          <p:cNvPr id="1442" name="Google Shape;1442;p98"/>
          <p:cNvSpPr txBox="1"/>
          <p:nvPr/>
        </p:nvSpPr>
        <p:spPr>
          <a:xfrm>
            <a:off x="2758438" y="596177"/>
            <a:ext cx="3627000" cy="455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Arial"/>
              <a:buNone/>
            </a:pPr>
            <a:endParaRPr sz="2200" b="1">
              <a:solidFill>
                <a:schemeClr val="dk1"/>
              </a:solidFill>
              <a:latin typeface="Arial"/>
              <a:ea typeface="Arial"/>
              <a:cs typeface="Arial"/>
              <a:sym typeface="Arial"/>
            </a:endParaRPr>
          </a:p>
        </p:txBody>
      </p:sp>
      <p:pic>
        <p:nvPicPr>
          <p:cNvPr id="1443" name="Google Shape;1443;p98"/>
          <p:cNvPicPr preferRelativeResize="0"/>
          <p:nvPr/>
        </p:nvPicPr>
        <p:blipFill rotWithShape="1">
          <a:blip r:embed="rId4">
            <a:alphaModFix/>
          </a:blip>
          <a:srcRect/>
          <a:stretch/>
        </p:blipFill>
        <p:spPr>
          <a:xfrm>
            <a:off x="452800" y="3374328"/>
            <a:ext cx="6866805" cy="1407436"/>
          </a:xfrm>
          <a:prstGeom prst="rect">
            <a:avLst/>
          </a:prstGeom>
          <a:noFill/>
          <a:ln>
            <a:noFill/>
          </a:ln>
        </p:spPr>
      </p:pic>
      <p:sp>
        <p:nvSpPr>
          <p:cNvPr id="1444" name="Google Shape;1444;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45" name="Google Shape;1445;p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6" name="Google Shape;144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pic>
        <p:nvPicPr>
          <p:cNvPr id="1452" name="Google Shape;1452;p99"/>
          <p:cNvPicPr preferRelativeResize="0"/>
          <p:nvPr/>
        </p:nvPicPr>
        <p:blipFill rotWithShape="1">
          <a:blip r:embed="rId3">
            <a:alphaModFix/>
          </a:blip>
          <a:srcRect/>
          <a:stretch/>
        </p:blipFill>
        <p:spPr>
          <a:xfrm>
            <a:off x="164" y="624358"/>
            <a:ext cx="6847114" cy="4201638"/>
          </a:xfrm>
          <a:prstGeom prst="rect">
            <a:avLst/>
          </a:prstGeom>
          <a:noFill/>
          <a:ln>
            <a:noFill/>
          </a:ln>
        </p:spPr>
      </p:pic>
      <p:sp>
        <p:nvSpPr>
          <p:cNvPr id="1453" name="Google Shape;1453;p99"/>
          <p:cNvSpPr txBox="1"/>
          <p:nvPr/>
        </p:nvSpPr>
        <p:spPr>
          <a:xfrm>
            <a:off x="6400800" y="2599550"/>
            <a:ext cx="2268600" cy="3528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454" name="Google Shape;1454;p99"/>
          <p:cNvSpPr/>
          <p:nvPr/>
        </p:nvSpPr>
        <p:spPr>
          <a:xfrm>
            <a:off x="273050" y="1012675"/>
            <a:ext cx="8382000" cy="19920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5" name="Google Shape;145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456" name="Google Shape;1456;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57" name="Google Shape;1457;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6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Feedback #1: </a:t>
            </a:r>
            <a:r>
              <a:rPr lang="en" b="1">
                <a:latin typeface="Roboto"/>
                <a:ea typeface="Roboto"/>
                <a:cs typeface="Roboto"/>
                <a:sym typeface="Roboto"/>
              </a:rPr>
              <a:t>The Pace Is Fast!</a:t>
            </a:r>
            <a:endParaRPr b="1">
              <a:latin typeface="Roboto"/>
              <a:ea typeface="Roboto"/>
              <a:cs typeface="Roboto"/>
              <a:sym typeface="Roboto"/>
            </a:endParaRPr>
          </a:p>
        </p:txBody>
      </p:sp>
      <p:sp>
        <p:nvSpPr>
          <p:cNvPr id="1078" name="Google Shape;1078;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00"/>
          <p:cNvSpPr txBox="1">
            <a:spLocks noGrp="1"/>
          </p:cNvSpPr>
          <p:nvPr>
            <p:ph type="title"/>
          </p:nvPr>
        </p:nvSpPr>
        <p:spPr>
          <a:xfrm>
            <a:off x="2544050" y="1443075"/>
            <a:ext cx="5770200" cy="25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i="1"/>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464" name="Google Shape;1464;p1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65" name="Google Shape;1465;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1472" name="Google Shape;1472;p101"/>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rPr>
              <a:t>Suggested Time:</a:t>
            </a:r>
            <a:r>
              <a:rPr lang="en">
                <a:solidFill>
                  <a:schemeClr val="dk1"/>
                </a:solidFill>
              </a:rPr>
              <a:t> 5 minutes</a:t>
            </a:r>
            <a:endParaRPr>
              <a:solidFill>
                <a:schemeClr val="dk1"/>
              </a:solidFill>
            </a:endParaRPr>
          </a:p>
          <a:p>
            <a:pPr marL="0" lvl="0" indent="0" algn="r" rtl="0">
              <a:spcBef>
                <a:spcPts val="0"/>
              </a:spcBef>
              <a:spcAft>
                <a:spcPts val="0"/>
              </a:spcAft>
              <a:buNone/>
            </a:pPr>
            <a:endParaRPr/>
          </a:p>
        </p:txBody>
      </p:sp>
      <p:sp>
        <p:nvSpPr>
          <p:cNvPr id="1473" name="Google Shape;1473;p101"/>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74" name="Google Shape;1474;p101"/>
          <p:cNvSpPr/>
          <p:nvPr/>
        </p:nvSpPr>
        <p:spPr>
          <a:xfrm>
            <a:off x="1352550" y="921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1"/>
          <p:cNvSpPr txBox="1">
            <a:spLocks noGrp="1"/>
          </p:cNvSpPr>
          <p:nvPr>
            <p:ph type="subTitle" idx="1"/>
          </p:nvPr>
        </p:nvSpPr>
        <p:spPr>
          <a:xfrm>
            <a:off x="12225" y="9408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Turn to the person next to you and celebrate!</a:t>
            </a:r>
            <a:endParaRPr>
              <a:latin typeface="Roboto"/>
              <a:ea typeface="Roboto"/>
              <a:cs typeface="Roboto"/>
              <a:sym typeface="Roboto"/>
            </a:endParaRPr>
          </a:p>
        </p:txBody>
      </p:sp>
      <p:sp>
        <p:nvSpPr>
          <p:cNvPr id="1476" name="Google Shape;1476;p101"/>
          <p:cNvSpPr/>
          <p:nvPr/>
        </p:nvSpPr>
        <p:spPr>
          <a:xfrm>
            <a:off x="1352550" y="1773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1"/>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1"/>
          <p:cNvSpPr txBox="1">
            <a:spLocks noGrp="1"/>
          </p:cNvSpPr>
          <p:nvPr>
            <p:ph type="subTitle" idx="2"/>
          </p:nvPr>
        </p:nvSpPr>
        <p:spPr>
          <a:xfrm>
            <a:off x="-12225" y="17763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Then discuss the concept of Bootstrap to confirm that you both understand why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you are celebrating.  </a:t>
            </a:r>
            <a:endParaRPr>
              <a:latin typeface="Roboto"/>
              <a:ea typeface="Roboto"/>
              <a:cs typeface="Roboto"/>
              <a:sym typeface="Roboto"/>
            </a:endParaRPr>
          </a:p>
        </p:txBody>
      </p:sp>
      <p:sp>
        <p:nvSpPr>
          <p:cNvPr id="1479" name="Google Shape;1479;p101"/>
          <p:cNvSpPr txBox="1">
            <a:spLocks noGrp="1"/>
          </p:cNvSpPr>
          <p:nvPr>
            <p:ph type="subTitle" idx="3"/>
          </p:nvPr>
        </p:nvSpPr>
        <p:spPr>
          <a:xfrm>
            <a:off x="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latin typeface="Roboto"/>
                <a:ea typeface="Roboto"/>
                <a:cs typeface="Roboto"/>
                <a:sym typeface="Roboto"/>
              </a:rPr>
              <a:t>HINT: </a:t>
            </a:r>
            <a:r>
              <a:rPr lang="en">
                <a:latin typeface="Roboto"/>
                <a:ea typeface="Roboto"/>
                <a:cs typeface="Roboto"/>
                <a:sym typeface="Roboto"/>
              </a:rPr>
              <a:t>You should be explaining why Bootstrap’s predefined CSS a big deal.</a:t>
            </a:r>
            <a:endParaRPr>
              <a:latin typeface="Roboto"/>
              <a:ea typeface="Roboto"/>
              <a:cs typeface="Roboto"/>
              <a:sym typeface="Roboto"/>
            </a:endParaRPr>
          </a:p>
        </p:txBody>
      </p:sp>
      <p:pic>
        <p:nvPicPr>
          <p:cNvPr id="1480" name="Google Shape;1480;p101"/>
          <p:cNvPicPr preferRelativeResize="0"/>
          <p:nvPr/>
        </p:nvPicPr>
        <p:blipFill rotWithShape="1">
          <a:blip r:embed="rId3">
            <a:alphaModFix/>
          </a:blip>
          <a:srcRect t="228" b="238"/>
          <a:stretch/>
        </p:blipFill>
        <p:spPr>
          <a:xfrm>
            <a:off x="429768" y="945611"/>
            <a:ext cx="785566" cy="606900"/>
          </a:xfrm>
          <a:prstGeom prst="rect">
            <a:avLst/>
          </a:prstGeom>
          <a:noFill/>
          <a:ln>
            <a:noFill/>
          </a:ln>
        </p:spPr>
      </p:pic>
      <p:pic>
        <p:nvPicPr>
          <p:cNvPr id="1481" name="Google Shape;1481;p101"/>
          <p:cNvPicPr preferRelativeResize="0"/>
          <p:nvPr/>
        </p:nvPicPr>
        <p:blipFill rotWithShape="1">
          <a:blip r:embed="rId3">
            <a:alphaModFix/>
          </a:blip>
          <a:srcRect t="228" b="238"/>
          <a:stretch/>
        </p:blipFill>
        <p:spPr>
          <a:xfrm>
            <a:off x="429768" y="1769898"/>
            <a:ext cx="785566" cy="606900"/>
          </a:xfrm>
          <a:prstGeom prst="rect">
            <a:avLst/>
          </a:prstGeom>
          <a:noFill/>
          <a:ln>
            <a:noFill/>
          </a:ln>
        </p:spPr>
      </p:pic>
      <p:pic>
        <p:nvPicPr>
          <p:cNvPr id="1482" name="Google Shape;1482;p101"/>
          <p:cNvPicPr preferRelativeResize="0"/>
          <p:nvPr/>
        </p:nvPicPr>
        <p:blipFill rotWithShape="1">
          <a:blip r:embed="rId4">
            <a:alphaModFix/>
          </a:blip>
          <a:srcRect t="1830" b="1830"/>
          <a:stretch/>
        </p:blipFill>
        <p:spPr>
          <a:xfrm>
            <a:off x="429768" y="2625061"/>
            <a:ext cx="785567" cy="606900"/>
          </a:xfrm>
          <a:prstGeom prst="rect">
            <a:avLst/>
          </a:prstGeom>
          <a:noFill/>
          <a:ln>
            <a:noFill/>
          </a:ln>
        </p:spPr>
      </p:pic>
      <p:sp>
        <p:nvSpPr>
          <p:cNvPr id="1483" name="Google Shape;148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10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Bootstrap?</a:t>
            </a:r>
            <a:endParaRPr/>
          </a:p>
        </p:txBody>
      </p:sp>
      <p:sp>
        <p:nvSpPr>
          <p:cNvPr id="1490" name="Google Shape;1490;p10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1" name="Google Shape;149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Definition</a:t>
            </a:r>
            <a:endParaRPr/>
          </a:p>
        </p:txBody>
      </p:sp>
      <p:sp>
        <p:nvSpPr>
          <p:cNvPr id="1498" name="Google Shape;1498;p10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99" name="Google Shape;1499;p103"/>
          <p:cNvSpPr/>
          <p:nvPr/>
        </p:nvSpPr>
        <p:spPr>
          <a:xfrm>
            <a:off x="1352550" y="1988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3"/>
          <p:cNvSpPr txBox="1">
            <a:spLocks noGrp="1"/>
          </p:cNvSpPr>
          <p:nvPr>
            <p:ph type="subTitle" idx="1"/>
          </p:nvPr>
        </p:nvSpPr>
        <p:spPr>
          <a:xfrm>
            <a:off x="12225" y="2007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Bootstrap is a free collection of tools for creating websites and web applications. </a:t>
            </a:r>
            <a:endParaRPr>
              <a:latin typeface="Roboto"/>
              <a:ea typeface="Roboto"/>
              <a:cs typeface="Roboto"/>
              <a:sym typeface="Roboto"/>
            </a:endParaRPr>
          </a:p>
        </p:txBody>
      </p:sp>
      <p:sp>
        <p:nvSpPr>
          <p:cNvPr id="1501" name="Google Shape;1501;p103"/>
          <p:cNvSpPr/>
          <p:nvPr/>
        </p:nvSpPr>
        <p:spPr>
          <a:xfrm>
            <a:off x="1352550" y="2840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3"/>
          <p:cNvSpPr/>
          <p:nvPr/>
        </p:nvSpPr>
        <p:spPr>
          <a:xfrm>
            <a:off x="1352550" y="3683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3"/>
          <p:cNvSpPr txBox="1">
            <a:spLocks noGrp="1"/>
          </p:cNvSpPr>
          <p:nvPr>
            <p:ph type="subTitle" idx="2"/>
          </p:nvPr>
        </p:nvSpPr>
        <p:spPr>
          <a:xfrm>
            <a:off x="-12225" y="2843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It comes with a pre-built design template for typography, forms, buttons, navigation, </a:t>
            </a:r>
            <a:br>
              <a:rPr lang="en">
                <a:latin typeface="Roboto"/>
                <a:ea typeface="Roboto"/>
                <a:cs typeface="Roboto"/>
                <a:sym typeface="Roboto"/>
              </a:rPr>
            </a:br>
            <a:r>
              <a:rPr lang="en">
                <a:latin typeface="Roboto"/>
                <a:ea typeface="Roboto"/>
                <a:cs typeface="Roboto"/>
                <a:sym typeface="Roboto"/>
              </a:rPr>
              <a:t>UI elements, and JavaScript.</a:t>
            </a:r>
            <a:endParaRPr>
              <a:latin typeface="Roboto"/>
              <a:ea typeface="Roboto"/>
              <a:cs typeface="Roboto"/>
              <a:sym typeface="Roboto"/>
            </a:endParaRPr>
          </a:p>
        </p:txBody>
      </p:sp>
      <p:sp>
        <p:nvSpPr>
          <p:cNvPr id="1504" name="Google Shape;1504;p103"/>
          <p:cNvSpPr txBox="1">
            <a:spLocks noGrp="1"/>
          </p:cNvSpPr>
          <p:nvPr>
            <p:ph type="subTitle" idx="3"/>
          </p:nvPr>
        </p:nvSpPr>
        <p:spPr>
          <a:xfrm>
            <a:off x="0" y="3685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Bootstrap documentation: </a:t>
            </a:r>
            <a:r>
              <a:rPr lang="en" u="sng">
                <a:solidFill>
                  <a:srgbClr val="0000FF"/>
                </a:solidFill>
                <a:latin typeface="Roboto"/>
                <a:ea typeface="Roboto"/>
                <a:cs typeface="Roboto"/>
                <a:sym typeface="Roboto"/>
                <a:hlinkClick r:id="rId3"/>
              </a:rPr>
              <a:t>getbootstrap.com</a:t>
            </a:r>
            <a:endParaRPr>
              <a:solidFill>
                <a:srgbClr val="0000FF"/>
              </a:solidFill>
              <a:latin typeface="Roboto"/>
              <a:ea typeface="Roboto"/>
              <a:cs typeface="Roboto"/>
              <a:sym typeface="Roboto"/>
            </a:endParaRPr>
          </a:p>
        </p:txBody>
      </p:sp>
      <p:pic>
        <p:nvPicPr>
          <p:cNvPr id="1505" name="Google Shape;1505;p103"/>
          <p:cNvPicPr preferRelativeResize="0"/>
          <p:nvPr/>
        </p:nvPicPr>
        <p:blipFill rotWithShape="1">
          <a:blip r:embed="rId4">
            <a:alphaModFix/>
          </a:blip>
          <a:srcRect t="1830" b="1830"/>
          <a:stretch/>
        </p:blipFill>
        <p:spPr>
          <a:xfrm>
            <a:off x="429768" y="2012411"/>
            <a:ext cx="785567" cy="606900"/>
          </a:xfrm>
          <a:prstGeom prst="rect">
            <a:avLst/>
          </a:prstGeom>
          <a:noFill/>
          <a:ln>
            <a:noFill/>
          </a:ln>
        </p:spPr>
      </p:pic>
      <p:pic>
        <p:nvPicPr>
          <p:cNvPr id="1506" name="Google Shape;1506;p103"/>
          <p:cNvPicPr preferRelativeResize="0"/>
          <p:nvPr/>
        </p:nvPicPr>
        <p:blipFill rotWithShape="1">
          <a:blip r:embed="rId5">
            <a:alphaModFix/>
          </a:blip>
          <a:srcRect t="228" b="238"/>
          <a:stretch/>
        </p:blipFill>
        <p:spPr>
          <a:xfrm>
            <a:off x="429768" y="2836698"/>
            <a:ext cx="785566" cy="606900"/>
          </a:xfrm>
          <a:prstGeom prst="rect">
            <a:avLst/>
          </a:prstGeom>
          <a:noFill/>
          <a:ln>
            <a:noFill/>
          </a:ln>
        </p:spPr>
      </p:pic>
      <p:pic>
        <p:nvPicPr>
          <p:cNvPr id="1507" name="Google Shape;1507;p103"/>
          <p:cNvPicPr preferRelativeResize="0"/>
          <p:nvPr/>
        </p:nvPicPr>
        <p:blipFill rotWithShape="1">
          <a:blip r:embed="rId4">
            <a:alphaModFix/>
          </a:blip>
          <a:srcRect t="1830" b="1830"/>
          <a:stretch/>
        </p:blipFill>
        <p:spPr>
          <a:xfrm>
            <a:off x="429768" y="3691861"/>
            <a:ext cx="785567" cy="606900"/>
          </a:xfrm>
          <a:prstGeom prst="rect">
            <a:avLst/>
          </a:prstGeom>
          <a:noFill/>
          <a:ln>
            <a:noFill/>
          </a:ln>
        </p:spPr>
      </p:pic>
      <p:pic>
        <p:nvPicPr>
          <p:cNvPr id="1508" name="Google Shape;1508;p103"/>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1509" name="Google Shape;1509;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516" name="Google Shape;151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Reason #1:</a:t>
            </a:r>
            <a:r>
              <a:rPr lang="en"/>
              <a:t> UI Kit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17" name="Google Shape;1517;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18" name="Google Shape;1518;p10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4"/>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520" name="Google Shape;1520;p10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4"/>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Once Bootstrap is active, you can simply copy snippets from the documentation to save yourself the time it takes to create elements from scratch!</a:t>
            </a:r>
            <a:endParaRPr>
              <a:latin typeface="Roboto"/>
              <a:ea typeface="Roboto"/>
              <a:cs typeface="Roboto"/>
              <a:sym typeface="Roboto"/>
            </a:endParaRPr>
          </a:p>
        </p:txBody>
      </p:sp>
      <p:pic>
        <p:nvPicPr>
          <p:cNvPr id="1522" name="Google Shape;1522;p10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23" name="Google Shape;1523;p104"/>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24" name="Google Shape;1524;p104"/>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525" name="Google Shape;1525;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532" name="Google Shape;1532;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Reason #2: </a:t>
            </a:r>
            <a:r>
              <a:rPr lang="en"/>
              <a:t>Mobile Responsiveness</a:t>
            </a:r>
            <a:endParaRPr/>
          </a:p>
        </p:txBody>
      </p:sp>
      <p:sp>
        <p:nvSpPr>
          <p:cNvPr id="1533" name="Google Shape;1533;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34" name="Google Shape;1534;p105"/>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5"/>
          <p:cNvSpPr txBox="1">
            <a:spLocks noGrp="1"/>
          </p:cNvSpPr>
          <p:nvPr>
            <p:ph type="subTitle" id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One of the most compelling reasons to use Bootstrap is that it is mobile-responsive by default.</a:t>
            </a:r>
            <a:endParaRPr>
              <a:latin typeface="Roboto"/>
              <a:ea typeface="Roboto"/>
              <a:cs typeface="Roboto"/>
              <a:sym typeface="Roboto"/>
            </a:endParaRPr>
          </a:p>
        </p:txBody>
      </p:sp>
      <p:sp>
        <p:nvSpPr>
          <p:cNvPr id="1536" name="Google Shape;1536;p105"/>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5"/>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This means that your website will automatically look great when viewed on screens ranging from monitors to tablets to phones. </a:t>
            </a:r>
            <a:endParaRPr>
              <a:latin typeface="Roboto"/>
              <a:ea typeface="Roboto"/>
              <a:cs typeface="Roboto"/>
              <a:sym typeface="Roboto"/>
            </a:endParaRPr>
          </a:p>
        </p:txBody>
      </p:sp>
      <p:pic>
        <p:nvPicPr>
          <p:cNvPr id="1538" name="Google Shape;1538;p105"/>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539" name="Google Shape;1539;p105"/>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540" name="Google Shape;1540;p105"/>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541" name="Google Shape;154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HTML/CSS/Bootstrap Analogy</a:t>
            </a:r>
            <a:endParaRPr/>
          </a:p>
        </p:txBody>
      </p:sp>
      <p:sp>
        <p:nvSpPr>
          <p:cNvPr id="1547" name="Google Shape;1547;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48" name="Google Shape;1548;p106"/>
          <p:cNvGraphicFramePr/>
          <p:nvPr/>
        </p:nvGraphicFramePr>
        <p:xfrm>
          <a:off x="546425" y="918650"/>
          <a:ext cx="3000000" cy="3000000"/>
        </p:xfrm>
        <a:graphic>
          <a:graphicData uri="http://schemas.openxmlformats.org/drawingml/2006/table">
            <a:tbl>
              <a:tblPr>
                <a:noFill/>
                <a:tableStyleId>{A17151DB-E266-46DE-BB9C-A718B139A318}</a:tableStyleId>
              </a:tblPr>
              <a:tblGrid>
                <a:gridCol w="2745625">
                  <a:extLst>
                    <a:ext uri="{9D8B030D-6E8A-4147-A177-3AD203B41FA5}">
                      <a16:colId xmlns:a16="http://schemas.microsoft.com/office/drawing/2014/main" val="20000"/>
                    </a:ext>
                  </a:extLst>
                </a:gridCol>
                <a:gridCol w="2745625">
                  <a:extLst>
                    <a:ext uri="{9D8B030D-6E8A-4147-A177-3AD203B41FA5}">
                      <a16:colId xmlns:a16="http://schemas.microsoft.com/office/drawing/2014/main" val="20001"/>
                    </a:ext>
                  </a:extLst>
                </a:gridCol>
                <a:gridCol w="2745625">
                  <a:extLst>
                    <a:ext uri="{9D8B030D-6E8A-4147-A177-3AD203B41FA5}">
                      <a16:colId xmlns:a16="http://schemas.microsoft.com/office/drawing/2014/main" val="20002"/>
                    </a:ext>
                  </a:extLst>
                </a:gridCol>
              </a:tblGrid>
              <a:tr h="459500">
                <a:tc>
                  <a:txBody>
                    <a:bodyPr/>
                    <a:lstStyle/>
                    <a:p>
                      <a:pPr marL="0" lvl="0" indent="0" algn="l" rtl="0">
                        <a:spcBef>
                          <a:spcPts val="0"/>
                        </a:spcBef>
                        <a:spcAft>
                          <a:spcPts val="0"/>
                        </a:spcAft>
                        <a:buNone/>
                      </a:pPr>
                      <a:r>
                        <a:rPr lang="en" sz="1600" b="1">
                          <a:solidFill>
                            <a:srgbClr val="FFFFFF"/>
                          </a:solidFill>
                        </a:rPr>
                        <a:t>HTML Alone</a:t>
                      </a:r>
                      <a:endParaRPr sz="1600" b="1">
                        <a:solidFill>
                          <a:srgbClr val="FFFFFF"/>
                        </a:solidFill>
                      </a:endParaRPr>
                    </a:p>
                  </a:txBody>
                  <a:tcPr marL="137150" marR="91425" marT="91425" marB="91425" anchor="b">
                    <a:solidFill>
                      <a:srgbClr val="674EA7"/>
                    </a:solidFill>
                  </a:tcPr>
                </a:tc>
                <a:tc>
                  <a:txBody>
                    <a:bodyPr/>
                    <a:lstStyle/>
                    <a:p>
                      <a:pPr marL="0" lvl="0" indent="0" algn="l" rtl="0">
                        <a:spcBef>
                          <a:spcPts val="0"/>
                        </a:spcBef>
                        <a:spcAft>
                          <a:spcPts val="0"/>
                        </a:spcAft>
                        <a:buNone/>
                      </a:pPr>
                      <a:r>
                        <a:rPr lang="en" sz="1600" b="1">
                          <a:solidFill>
                            <a:srgbClr val="FFFFFF"/>
                          </a:solidFill>
                        </a:rPr>
                        <a:t>HTML and CSS</a:t>
                      </a:r>
                      <a:endParaRPr sz="1600" b="1">
                        <a:solidFill>
                          <a:srgbClr val="FFFFFF"/>
                        </a:solidFill>
                      </a:endParaRPr>
                    </a:p>
                  </a:txBody>
                  <a:tcPr marL="137150" marR="91425" marT="91425" marB="91425" anchor="b">
                    <a:solidFill>
                      <a:srgbClr val="2E75B6"/>
                    </a:solidFill>
                  </a:tcPr>
                </a:tc>
                <a:tc>
                  <a:txBody>
                    <a:bodyPr/>
                    <a:lstStyle/>
                    <a:p>
                      <a:pPr marL="0" lvl="0" indent="0" algn="l" rtl="0">
                        <a:spcBef>
                          <a:spcPts val="0"/>
                        </a:spcBef>
                        <a:spcAft>
                          <a:spcPts val="0"/>
                        </a:spcAft>
                        <a:buNone/>
                      </a:pPr>
                      <a:r>
                        <a:rPr lang="en" sz="1600" b="1">
                          <a:solidFill>
                            <a:schemeClr val="lt1"/>
                          </a:solidFill>
                        </a:rPr>
                        <a:t>HTML/CSS and Bootstrap </a:t>
                      </a:r>
                      <a:endParaRPr sz="1600" b="1">
                        <a:solidFill>
                          <a:srgbClr val="FFFFFF"/>
                        </a:solidFill>
                      </a:endParaRPr>
                    </a:p>
                  </a:txBody>
                  <a:tcPr marL="137150" marR="91425" marT="91425" marB="91425" anchor="b">
                    <a:solidFill>
                      <a:srgbClr val="212940"/>
                    </a:solidFill>
                  </a:tcPr>
                </a:tc>
                <a:extLst>
                  <a:ext uri="{0D108BD9-81ED-4DB2-BD59-A6C34878D82A}">
                    <a16:rowId xmlns:a16="http://schemas.microsoft.com/office/drawing/2014/main" val="10000"/>
                  </a:ext>
                </a:extLst>
              </a:tr>
              <a:tr h="644975">
                <a:tc>
                  <a:txBody>
                    <a:bodyPr/>
                    <a:lstStyle/>
                    <a:p>
                      <a:pPr marL="0" lvl="0" indent="0" algn="l" rtl="0">
                        <a:spcBef>
                          <a:spcPts val="0"/>
                        </a:spcBef>
                        <a:spcAft>
                          <a:spcPts val="0"/>
                        </a:spcAft>
                        <a:buClr>
                          <a:srgbClr val="000000"/>
                        </a:buClr>
                        <a:buSzPts val="1100"/>
                        <a:buFont typeface="Arial"/>
                        <a:buNone/>
                      </a:pPr>
                      <a:r>
                        <a:rPr lang="en" sz="1300"/>
                        <a:t>Like writing papers </a:t>
                      </a:r>
                      <a:br>
                        <a:rPr lang="en" sz="1300"/>
                      </a:br>
                      <a:r>
                        <a:rPr lang="en" sz="1300"/>
                        <a:t>in Notepad.</a:t>
                      </a:r>
                      <a:endParaRPr sz="1300"/>
                    </a:p>
                  </a:txBody>
                  <a:tcPr marL="137150" marR="91425" marT="91425" marB="91425"/>
                </a:tc>
                <a:tc>
                  <a:txBody>
                    <a:bodyPr/>
                    <a:lstStyle/>
                    <a:p>
                      <a:pPr marL="0" lvl="0" indent="0" algn="l" rtl="0">
                        <a:spcBef>
                          <a:spcPts val="0"/>
                        </a:spcBef>
                        <a:spcAft>
                          <a:spcPts val="0"/>
                        </a:spcAft>
                        <a:buNone/>
                      </a:pPr>
                      <a:r>
                        <a:rPr lang="en" sz="1300"/>
                        <a:t>Like writing papers in </a:t>
                      </a:r>
                      <a:br>
                        <a:rPr lang="en" sz="1300"/>
                      </a:br>
                      <a:r>
                        <a:rPr lang="en" sz="1300"/>
                        <a:t>Microsoft Word.</a:t>
                      </a:r>
                      <a:endParaRPr sz="1300"/>
                    </a:p>
                  </a:txBody>
                  <a:tcPr marL="137150" marR="91425" marT="91425" marB="91425"/>
                </a:tc>
                <a:tc>
                  <a:txBody>
                    <a:bodyPr/>
                    <a:lstStyle/>
                    <a:p>
                      <a:pPr marL="0" lvl="0" indent="0" algn="l" rtl="0">
                        <a:spcBef>
                          <a:spcPts val="0"/>
                        </a:spcBef>
                        <a:spcAft>
                          <a:spcPts val="0"/>
                        </a:spcAft>
                        <a:buNone/>
                      </a:pPr>
                      <a:r>
                        <a:rPr lang="en" sz="1300"/>
                        <a:t>Like writing papers in Microsoft Word </a:t>
                      </a:r>
                      <a:r>
                        <a:rPr lang="en" sz="1300" i="1"/>
                        <a:t>using a template</a:t>
                      </a:r>
                      <a:r>
                        <a:rPr lang="en" sz="1300"/>
                        <a:t>.</a:t>
                      </a:r>
                      <a:endParaRPr sz="1300"/>
                    </a:p>
                  </a:txBody>
                  <a:tcPr marL="137150" marR="91425" marT="91425" marB="91425"/>
                </a:tc>
                <a:extLst>
                  <a:ext uri="{0D108BD9-81ED-4DB2-BD59-A6C34878D82A}">
                    <a16:rowId xmlns:a16="http://schemas.microsoft.com/office/drawing/2014/main" val="10001"/>
                  </a:ext>
                </a:extLst>
              </a:tr>
              <a:tr h="644975">
                <a:tc>
                  <a:txBody>
                    <a:bodyPr/>
                    <a:lstStyle/>
                    <a:p>
                      <a:pPr marL="0" lvl="0" indent="0" algn="l" rtl="0">
                        <a:spcBef>
                          <a:spcPts val="0"/>
                        </a:spcBef>
                        <a:spcAft>
                          <a:spcPts val="0"/>
                        </a:spcAft>
                        <a:buNone/>
                      </a:pPr>
                      <a:r>
                        <a:rPr lang="en" sz="1300"/>
                        <a:t>Used to write unformatted text (i.e, content only).</a:t>
                      </a:r>
                      <a:endParaRPr sz="1300"/>
                    </a:p>
                  </a:txBody>
                  <a:tcPr marL="137150" marR="91425" marT="91425" marB="91425"/>
                </a:tc>
                <a:tc>
                  <a:txBody>
                    <a:bodyPr/>
                    <a:lstStyle/>
                    <a:p>
                      <a:pPr marL="0" lvl="0" indent="0" algn="l" rtl="0">
                        <a:spcBef>
                          <a:spcPts val="0"/>
                        </a:spcBef>
                        <a:spcAft>
                          <a:spcPts val="0"/>
                        </a:spcAft>
                        <a:buNone/>
                      </a:pPr>
                      <a:r>
                        <a:rPr lang="en" sz="1300"/>
                        <a:t>Used both to write the content </a:t>
                      </a:r>
                      <a:r>
                        <a:rPr lang="en" sz="1300" i="1"/>
                        <a:t>and</a:t>
                      </a:r>
                      <a:r>
                        <a:rPr lang="en" sz="1300"/>
                        <a:t> format it (color, font, alignment, layout, etc.).</a:t>
                      </a:r>
                      <a:endParaRPr sz="1300"/>
                    </a:p>
                  </a:txBody>
                  <a:tcPr marL="137150" marR="91425" marT="91425" marB="91425"/>
                </a:tc>
                <a:tc>
                  <a:txBody>
                    <a:bodyPr/>
                    <a:lstStyle/>
                    <a:p>
                      <a:pPr marL="0" lvl="0" indent="0" algn="l" rtl="0">
                        <a:spcBef>
                          <a:spcPts val="0"/>
                        </a:spcBef>
                        <a:spcAft>
                          <a:spcPts val="0"/>
                        </a:spcAft>
                        <a:buNone/>
                      </a:pPr>
                      <a:r>
                        <a:rPr lang="en" sz="1300"/>
                        <a:t>You can still customize it, but you’re starting with a pre-built style and aesthetic.</a:t>
                      </a:r>
                      <a:endParaRPr sz="1300"/>
                    </a:p>
                  </a:txBody>
                  <a:tcPr marL="137150" marR="91425" marT="91425" marB="91425"/>
                </a:tc>
                <a:extLst>
                  <a:ext uri="{0D108BD9-81ED-4DB2-BD59-A6C34878D82A}">
                    <a16:rowId xmlns:a16="http://schemas.microsoft.com/office/drawing/2014/main" val="10002"/>
                  </a:ext>
                </a:extLst>
              </a:tr>
              <a:tr h="1809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pic>
        <p:nvPicPr>
          <p:cNvPr id="1549" name="Google Shape;1549;p106"/>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1550" name="Google Shape;1550;p106"/>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1551" name="Google Shape;1551;p106"/>
          <p:cNvPicPr preferRelativeResize="0"/>
          <p:nvPr/>
        </p:nvPicPr>
        <p:blipFill>
          <a:blip r:embed="rId4">
            <a:alphaModFix/>
          </a:blip>
          <a:stretch>
            <a:fillRect/>
          </a:stretch>
        </p:blipFill>
        <p:spPr>
          <a:xfrm>
            <a:off x="6144650" y="3297943"/>
            <a:ext cx="1209176" cy="890107"/>
          </a:xfrm>
          <a:prstGeom prst="rect">
            <a:avLst/>
          </a:prstGeom>
          <a:noFill/>
          <a:ln>
            <a:noFill/>
          </a:ln>
        </p:spPr>
      </p:pic>
      <p:pic>
        <p:nvPicPr>
          <p:cNvPr id="1552" name="Google Shape;1552;p106"/>
          <p:cNvPicPr preferRelativeResize="0"/>
          <p:nvPr/>
        </p:nvPicPr>
        <p:blipFill>
          <a:blip r:embed="rId5">
            <a:alphaModFix/>
          </a:blip>
          <a:stretch>
            <a:fillRect/>
          </a:stretch>
        </p:blipFill>
        <p:spPr>
          <a:xfrm>
            <a:off x="7410975" y="3053124"/>
            <a:ext cx="1209180" cy="1344600"/>
          </a:xfrm>
          <a:prstGeom prst="rect">
            <a:avLst/>
          </a:prstGeom>
          <a:noFill/>
          <a:ln>
            <a:noFill/>
          </a:ln>
        </p:spPr>
      </p:pic>
      <p:sp>
        <p:nvSpPr>
          <p:cNvPr id="1553" name="Google Shape;1553;p106"/>
          <p:cNvSpPr txBox="1"/>
          <p:nvPr/>
        </p:nvSpPr>
        <p:spPr>
          <a:xfrm>
            <a:off x="7277625" y="3371850"/>
            <a:ext cx="4149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a:t>
            </a:r>
            <a:endParaRPr sz="3000" b="1">
              <a:latin typeface="Roboto"/>
              <a:ea typeface="Roboto"/>
              <a:cs typeface="Roboto"/>
              <a:sym typeface="Roboto"/>
            </a:endParaRPr>
          </a:p>
        </p:txBody>
      </p:sp>
      <p:sp>
        <p:nvSpPr>
          <p:cNvPr id="1554" name="Google Shape;155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Bootstrap Features</a:t>
            </a:r>
            <a:endParaRPr/>
          </a:p>
        </p:txBody>
      </p:sp>
      <p:sp>
        <p:nvSpPr>
          <p:cNvPr id="1561" name="Google Shape;1561;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2" name="Google Shape;1562;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08"/>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69" name="Google Shape;1569;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Components</a:t>
            </a:r>
            <a:endParaRPr/>
          </a:p>
        </p:txBody>
      </p:sp>
      <p:sp>
        <p:nvSpPr>
          <p:cNvPr id="1570" name="Google Shape;1570;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571" name="Google Shape;1571;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572" name="Google Shape;1572;p108"/>
          <p:cNvGraphicFramePr/>
          <p:nvPr/>
        </p:nvGraphicFramePr>
        <p:xfrm>
          <a:off x="542500" y="1866300"/>
          <a:ext cx="3000000" cy="3000000"/>
        </p:xfrm>
        <a:graphic>
          <a:graphicData uri="http://schemas.openxmlformats.org/drawingml/2006/table">
            <a:tbl>
              <a:tblPr>
                <a:noFill/>
                <a:tableStyleId>{A17151DB-E266-46DE-BB9C-A718B139A318}</a:tableStyleId>
              </a:tblPr>
              <a:tblGrid>
                <a:gridCol w="1630875">
                  <a:extLst>
                    <a:ext uri="{9D8B030D-6E8A-4147-A177-3AD203B41FA5}">
                      <a16:colId xmlns:a16="http://schemas.microsoft.com/office/drawing/2014/main" val="20000"/>
                    </a:ext>
                  </a:extLst>
                </a:gridCol>
                <a:gridCol w="1630875">
                  <a:extLst>
                    <a:ext uri="{9D8B030D-6E8A-4147-A177-3AD203B41FA5}">
                      <a16:colId xmlns:a16="http://schemas.microsoft.com/office/drawing/2014/main" val="20001"/>
                    </a:ext>
                  </a:extLst>
                </a:gridCol>
                <a:gridCol w="1630875">
                  <a:extLst>
                    <a:ext uri="{9D8B030D-6E8A-4147-A177-3AD203B41FA5}">
                      <a16:colId xmlns:a16="http://schemas.microsoft.com/office/drawing/2014/main" val="20002"/>
                    </a:ext>
                  </a:extLst>
                </a:gridCol>
                <a:gridCol w="1630875">
                  <a:extLst>
                    <a:ext uri="{9D8B030D-6E8A-4147-A177-3AD203B41FA5}">
                      <a16:colId xmlns:a16="http://schemas.microsoft.com/office/drawing/2014/main" val="20003"/>
                    </a:ext>
                  </a:extLst>
                </a:gridCol>
                <a:gridCol w="1630875">
                  <a:extLst>
                    <a:ext uri="{9D8B030D-6E8A-4147-A177-3AD203B41FA5}">
                      <a16:colId xmlns:a16="http://schemas.microsoft.com/office/drawing/2014/main" val="20004"/>
                    </a:ext>
                  </a:extLst>
                </a:gridCol>
              </a:tblGrid>
              <a:tr h="342875">
                <a:tc gridSpan="5">
                  <a:txBody>
                    <a:bodyPr/>
                    <a:lstStyle/>
                    <a:p>
                      <a:pPr marL="0" lvl="0" indent="0" algn="l" rtl="0">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674EA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t>Wells</a:t>
                      </a: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Dropdowns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42875">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Button dropdown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42875">
                <a:tc>
                  <a:txBody>
                    <a:bodyPr/>
                    <a:lstStyle/>
                    <a:p>
                      <a:pPr marL="0" lvl="0" indent="0" algn="l" rtl="0">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a:p>
                  </a:txBody>
                  <a:tcPr marL="91425" marR="91425" marT="0" marB="0"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1573" name="Google Shape;1573;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109"/>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80" name="Google Shape;1580;p109"/>
          <p:cNvPicPr preferRelativeResize="0"/>
          <p:nvPr/>
        </p:nvPicPr>
        <p:blipFill rotWithShape="1">
          <a:blip r:embed="rId3">
            <a:alphaModFix/>
          </a:blip>
          <a:srcRect/>
          <a:stretch/>
        </p:blipFill>
        <p:spPr>
          <a:xfrm>
            <a:off x="1305028" y="1502213"/>
            <a:ext cx="6154341" cy="3257808"/>
          </a:xfrm>
          <a:prstGeom prst="rect">
            <a:avLst/>
          </a:prstGeom>
          <a:noFill/>
          <a:ln>
            <a:noFill/>
          </a:ln>
        </p:spPr>
      </p:pic>
      <p:sp>
        <p:nvSpPr>
          <p:cNvPr id="1581" name="Google Shape;158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Nav Bars</a:t>
            </a:r>
            <a:endParaRPr/>
          </a:p>
        </p:txBody>
      </p:sp>
      <p:sp>
        <p:nvSpPr>
          <p:cNvPr id="1582" name="Google Shape;1582;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83" name="Google Shape;1583;p109"/>
          <p:cNvSpPr txBox="1">
            <a:spLocks noGrp="1"/>
          </p:cNvSpPr>
          <p:nvPr>
            <p:ph type="body" idx="3"/>
          </p:nvPr>
        </p:nvSpPr>
        <p:spPr>
          <a:xfrm>
            <a:off x="175" y="1436650"/>
            <a:ext cx="6960600" cy="1893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graphicFrame>
        <p:nvGraphicFramePr>
          <p:cNvPr id="1584" name="Google Shape;1584;p109"/>
          <p:cNvGraphicFramePr/>
          <p:nvPr/>
        </p:nvGraphicFramePr>
        <p:xfrm>
          <a:off x="430000" y="840413"/>
          <a:ext cx="3000000" cy="3000000"/>
        </p:xfrm>
        <a:graphic>
          <a:graphicData uri="http://schemas.openxmlformats.org/drawingml/2006/table">
            <a:tbl>
              <a:tblPr>
                <a:noFill/>
                <a:tableStyleId>{A17151DB-E266-46DE-BB9C-A718B139A318}</a:tableStyleId>
              </a:tblPr>
              <a:tblGrid>
                <a:gridCol w="3645950">
                  <a:extLst>
                    <a:ext uri="{9D8B030D-6E8A-4147-A177-3AD203B41FA5}">
                      <a16:colId xmlns:a16="http://schemas.microsoft.com/office/drawing/2014/main" val="20000"/>
                    </a:ext>
                  </a:extLst>
                </a:gridCol>
                <a:gridCol w="1542100">
                  <a:extLst>
                    <a:ext uri="{9D8B030D-6E8A-4147-A177-3AD203B41FA5}">
                      <a16:colId xmlns:a16="http://schemas.microsoft.com/office/drawing/2014/main" val="20001"/>
                    </a:ext>
                  </a:extLst>
                </a:gridCol>
                <a:gridCol w="1542100">
                  <a:extLst>
                    <a:ext uri="{9D8B030D-6E8A-4147-A177-3AD203B41FA5}">
                      <a16:colId xmlns:a16="http://schemas.microsoft.com/office/drawing/2014/main" val="20002"/>
                    </a:ext>
                  </a:extLst>
                </a:gridCol>
                <a:gridCol w="1542100">
                  <a:extLst>
                    <a:ext uri="{9D8B030D-6E8A-4147-A177-3AD203B41FA5}">
                      <a16:colId xmlns:a16="http://schemas.microsoft.com/office/drawing/2014/main" val="20003"/>
                    </a:ext>
                  </a:extLst>
                </a:gridCol>
              </a:tblGrid>
              <a:tr h="342875">
                <a:tc>
                  <a:txBody>
                    <a:bodyPr/>
                    <a:lstStyle/>
                    <a:p>
                      <a:pPr marL="0" lvl="0" indent="0" algn="l" rtl="0">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tc>
                  <a:txBody>
                    <a:bodyPr/>
                    <a:lstStyle/>
                    <a:p>
                      <a:pPr marL="0" lvl="0" indent="0" algn="l" rtl="0">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L="91425" marR="91425" marT="0" marB="0"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bl>
          </a:graphicData>
        </a:graphic>
      </p:graphicFrame>
      <p:sp>
        <p:nvSpPr>
          <p:cNvPr id="1585" name="Google Shape;158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Feedback #1: Pace Is Fast</a:t>
            </a:r>
            <a:endParaRPr/>
          </a:p>
          <a:p>
            <a:pPr marL="0" lvl="0" indent="0" algn="l" rtl="0">
              <a:spcBef>
                <a:spcPts val="0"/>
              </a:spcBef>
              <a:spcAft>
                <a:spcPts val="0"/>
              </a:spcAft>
              <a:buNone/>
            </a:pPr>
            <a:endParaRPr/>
          </a:p>
        </p:txBody>
      </p:sp>
      <p:sp>
        <p:nvSpPr>
          <p:cNvPr id="1086" name="Google Shape;108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the reality: the pace of this program is fast.</a:t>
            </a:r>
            <a:endParaRPr/>
          </a:p>
        </p:txBody>
      </p:sp>
      <p:sp>
        <p:nvSpPr>
          <p:cNvPr id="1087" name="Google Shape;1087;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8" name="Google Shape;1088;p6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We could slow down and make it easier, but that wouldn’t prepare you to be developers right out of the program.</a:t>
            </a:r>
            <a:endParaRPr sz="1100"/>
          </a:p>
        </p:txBody>
      </p:sp>
      <p:sp>
        <p:nvSpPr>
          <p:cNvPr id="1089" name="Google Shape;1089;p6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Take up the challenge. Try to retain as much as you can during the course. </a:t>
            </a:r>
            <a:endParaRPr sz="1100"/>
          </a:p>
        </p:txBody>
      </p:sp>
      <p:sp>
        <p:nvSpPr>
          <p:cNvPr id="1090" name="Google Shape;1090;p6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After the program is over, go back and review the concepts you need a refresher on. </a:t>
            </a:r>
            <a:endParaRPr sz="1100"/>
          </a:p>
        </p:txBody>
      </p:sp>
      <p:sp>
        <p:nvSpPr>
          <p:cNvPr id="1091" name="Google Shape;1091;p6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Don’t try to master every little detail. </a:t>
            </a:r>
            <a:endParaRPr sz="1100"/>
          </a:p>
        </p:txBody>
      </p:sp>
      <p:sp>
        <p:nvSpPr>
          <p:cNvPr id="1092" name="Google Shape;1092;p6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Focus on the big picture and how to find what you need, when you need it. </a:t>
            </a:r>
            <a:endParaRPr sz="1100"/>
          </a:p>
        </p:txBody>
      </p:sp>
      <p:sp>
        <p:nvSpPr>
          <p:cNvPr id="1093" name="Google Shape;1093;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110"/>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592" name="Google Shape;1592;p110"/>
          <p:cNvPicPr preferRelativeResize="0"/>
          <p:nvPr/>
        </p:nvPicPr>
        <p:blipFill rotWithShape="1">
          <a:blip r:embed="rId3">
            <a:alphaModFix/>
          </a:blip>
          <a:srcRect/>
          <a:stretch/>
        </p:blipFill>
        <p:spPr>
          <a:xfrm>
            <a:off x="422675" y="3514688"/>
            <a:ext cx="5761322" cy="945356"/>
          </a:xfrm>
          <a:prstGeom prst="rect">
            <a:avLst/>
          </a:prstGeom>
          <a:noFill/>
          <a:ln>
            <a:noFill/>
          </a:ln>
        </p:spPr>
      </p:pic>
      <p:sp>
        <p:nvSpPr>
          <p:cNvPr id="1593" name="Google Shape;1593;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Jumbotron</a:t>
            </a:r>
            <a:endParaRPr/>
          </a:p>
        </p:txBody>
      </p:sp>
      <p:sp>
        <p:nvSpPr>
          <p:cNvPr id="1594" name="Google Shape;159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5" name="Google Shape;1595;p110"/>
          <p:cNvSpPr/>
          <p:nvPr/>
        </p:nvSpPr>
        <p:spPr>
          <a:xfrm>
            <a:off x="422675" y="837025"/>
            <a:ext cx="8218500" cy="241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274300" tIns="182875" rIns="274300" bIns="91425" anchor="t" anchorCtr="0">
            <a:noAutofit/>
          </a:bodyPr>
          <a:lstStyle/>
          <a:p>
            <a:pPr marL="0" lvl="0" indent="0" algn="l" rtl="0">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1596" name="Google Shape;1596;p110"/>
          <p:cNvSpPr/>
          <p:nvPr/>
        </p:nvSpPr>
        <p:spPr>
          <a:xfrm>
            <a:off x="704875" y="2697475"/>
            <a:ext cx="1878300" cy="360600"/>
          </a:xfrm>
          <a:prstGeom prst="roundRect">
            <a:avLst>
              <a:gd name="adj" fmla="val 16667"/>
            </a:avLst>
          </a:prstGeom>
          <a:solidFill>
            <a:srgbClr val="1155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1597" name="Google Shape;1597;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11"/>
          <p:cNvSpPr/>
          <p:nvPr/>
        </p:nvSpPr>
        <p:spPr>
          <a:xfrm>
            <a:off x="-5871"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1604" name="Google Shape;1604;p111"/>
          <p:cNvPicPr preferRelativeResize="0"/>
          <p:nvPr/>
        </p:nvPicPr>
        <p:blipFill rotWithShape="1">
          <a:blip r:embed="rId3">
            <a:alphaModFix/>
          </a:blip>
          <a:srcRect/>
          <a:stretch/>
        </p:blipFill>
        <p:spPr>
          <a:xfrm>
            <a:off x="435763" y="843863"/>
            <a:ext cx="5986463" cy="1178719"/>
          </a:xfrm>
          <a:prstGeom prst="rect">
            <a:avLst/>
          </a:prstGeom>
          <a:noFill/>
          <a:ln>
            <a:noFill/>
          </a:ln>
        </p:spPr>
      </p:pic>
      <p:pic>
        <p:nvPicPr>
          <p:cNvPr id="1605" name="Google Shape;1605;p111"/>
          <p:cNvPicPr preferRelativeResize="0"/>
          <p:nvPr/>
        </p:nvPicPr>
        <p:blipFill rotWithShape="1">
          <a:blip r:embed="rId4">
            <a:alphaModFix/>
          </a:blip>
          <a:srcRect/>
          <a:stretch/>
        </p:blipFill>
        <p:spPr>
          <a:xfrm>
            <a:off x="1303025" y="2316672"/>
            <a:ext cx="3429000" cy="2372061"/>
          </a:xfrm>
          <a:prstGeom prst="rect">
            <a:avLst/>
          </a:prstGeom>
          <a:noFill/>
          <a:ln>
            <a:noFill/>
          </a:ln>
        </p:spPr>
      </p:pic>
      <p:sp>
        <p:nvSpPr>
          <p:cNvPr id="1606" name="Google Shape;160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Table</a:t>
            </a:r>
            <a:endParaRPr/>
          </a:p>
        </p:txBody>
      </p:sp>
      <p:sp>
        <p:nvSpPr>
          <p:cNvPr id="1607" name="Google Shape;160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8" name="Google Shape;1608;p111"/>
          <p:cNvSpPr txBox="1">
            <a:spLocks noGrp="1"/>
          </p:cNvSpPr>
          <p:nvPr>
            <p:ph type="body" idx="3"/>
          </p:nvPr>
        </p:nvSpPr>
        <p:spPr>
          <a:xfrm>
            <a:off x="175" y="23327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09" name="Google Shape;160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pic>
        <p:nvPicPr>
          <p:cNvPr id="1615" name="Google Shape;1615;p112"/>
          <p:cNvPicPr preferRelativeResize="0"/>
          <p:nvPr/>
        </p:nvPicPr>
        <p:blipFill rotWithShape="1">
          <a:blip r:embed="rId3">
            <a:alphaModFix/>
          </a:blip>
          <a:srcRect/>
          <a:stretch/>
        </p:blipFill>
        <p:spPr>
          <a:xfrm>
            <a:off x="509698" y="762956"/>
            <a:ext cx="4525566" cy="1712669"/>
          </a:xfrm>
          <a:prstGeom prst="rect">
            <a:avLst/>
          </a:prstGeom>
          <a:noFill/>
          <a:ln>
            <a:noFill/>
          </a:ln>
        </p:spPr>
      </p:pic>
      <p:sp>
        <p:nvSpPr>
          <p:cNvPr id="1616" name="Google Shape;1616;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Form</a:t>
            </a:r>
            <a:endParaRPr/>
          </a:p>
        </p:txBody>
      </p:sp>
      <p:sp>
        <p:nvSpPr>
          <p:cNvPr id="1617" name="Google Shape;1617;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618" name="Google Shape;1618;p112"/>
          <p:cNvPicPr preferRelativeResize="0"/>
          <p:nvPr/>
        </p:nvPicPr>
        <p:blipFill rotWithShape="1">
          <a:blip r:embed="rId4">
            <a:alphaModFix/>
          </a:blip>
          <a:srcRect/>
          <a:stretch/>
        </p:blipFill>
        <p:spPr>
          <a:xfrm>
            <a:off x="1375326" y="2556115"/>
            <a:ext cx="4370079" cy="2280041"/>
          </a:xfrm>
          <a:prstGeom prst="rect">
            <a:avLst/>
          </a:prstGeom>
          <a:noFill/>
          <a:ln>
            <a:noFill/>
          </a:ln>
        </p:spPr>
      </p:pic>
      <p:sp>
        <p:nvSpPr>
          <p:cNvPr id="1619" name="Google Shape;1619;p112"/>
          <p:cNvSpPr txBox="1">
            <a:spLocks noGrp="1"/>
          </p:cNvSpPr>
          <p:nvPr>
            <p:ph type="body" idx="3"/>
          </p:nvPr>
        </p:nvSpPr>
        <p:spPr>
          <a:xfrm>
            <a:off x="175" y="2637550"/>
            <a:ext cx="2022900" cy="786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Example: </a:t>
            </a:r>
            <a:endParaRPr/>
          </a:p>
        </p:txBody>
      </p:sp>
      <p:sp>
        <p:nvSpPr>
          <p:cNvPr id="1620" name="Google Shape;162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7" name="Google Shape;1627;p11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Components</a:t>
            </a:r>
            <a:endParaRPr/>
          </a:p>
        </p:txBody>
      </p:sp>
      <p:sp>
        <p:nvSpPr>
          <p:cNvPr id="1628" name="Google Shape;1628;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with someone sitting near you, do the following:</a:t>
            </a:r>
            <a:endParaRPr/>
          </a:p>
        </p:txBody>
      </p:sp>
      <p:sp>
        <p:nvSpPr>
          <p:cNvPr id="1634" name="Google Shape;1634;p1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rPr>
              <a:t>Suggested Time:</a:t>
            </a:r>
            <a:r>
              <a:rPr lang="en">
                <a:solidFill>
                  <a:schemeClr val="dk1"/>
                </a:solidFill>
              </a:rPr>
              <a:t> 15 minutes</a:t>
            </a:r>
            <a:endParaRPr>
              <a:solidFill>
                <a:schemeClr val="dk1"/>
              </a:solidFill>
            </a:endParaRPr>
          </a:p>
          <a:p>
            <a:pPr marL="0" lvl="0" indent="0" algn="r" rtl="0">
              <a:spcBef>
                <a:spcPts val="0"/>
              </a:spcBef>
              <a:spcAft>
                <a:spcPts val="0"/>
              </a:spcAft>
              <a:buClr>
                <a:schemeClr val="dk1"/>
              </a:buClr>
              <a:buSzPts val="1100"/>
              <a:buFont typeface="Arial"/>
              <a:buNone/>
            </a:pPr>
            <a:endParaRPr>
              <a:solidFill>
                <a:schemeClr val="dk1"/>
              </a:solidFill>
            </a:endParaRPr>
          </a:p>
          <a:p>
            <a:pPr marL="0" lvl="0" indent="0" algn="r" rtl="0">
              <a:spcBef>
                <a:spcPts val="0"/>
              </a:spcBef>
              <a:spcAft>
                <a:spcPts val="0"/>
              </a:spcAft>
              <a:buNone/>
            </a:pPr>
            <a:endParaRPr/>
          </a:p>
        </p:txBody>
      </p:sp>
      <p:sp>
        <p:nvSpPr>
          <p:cNvPr id="1635" name="Google Shape;163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1636" name="Google Shape;1636;p11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7" name="Google Shape;1637;p11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8" name="Google Shape;1638;p114"/>
          <p:cNvGrpSpPr/>
          <p:nvPr/>
        </p:nvGrpSpPr>
        <p:grpSpPr>
          <a:xfrm>
            <a:off x="457200" y="1224025"/>
            <a:ext cx="776889" cy="621300"/>
            <a:chOff x="457200" y="1378813"/>
            <a:chExt cx="776889" cy="621300"/>
          </a:xfrm>
        </p:grpSpPr>
        <p:sp>
          <p:nvSpPr>
            <p:cNvPr id="1639" name="Google Shape;1639;p11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0" name="Google Shape;1640;p11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114"/>
          <p:cNvGrpSpPr/>
          <p:nvPr/>
        </p:nvGrpSpPr>
        <p:grpSpPr>
          <a:xfrm>
            <a:off x="457200" y="1923925"/>
            <a:ext cx="776889" cy="621300"/>
            <a:chOff x="457200" y="1378813"/>
            <a:chExt cx="776889" cy="621300"/>
          </a:xfrm>
        </p:grpSpPr>
        <p:sp>
          <p:nvSpPr>
            <p:cNvPr id="1642" name="Google Shape;1642;p11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43" name="Google Shape;1643;p11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114"/>
          <p:cNvGrpSpPr/>
          <p:nvPr/>
        </p:nvGrpSpPr>
        <p:grpSpPr>
          <a:xfrm>
            <a:off x="457200" y="2616650"/>
            <a:ext cx="776889" cy="621300"/>
            <a:chOff x="457200" y="1378813"/>
            <a:chExt cx="776889" cy="621300"/>
          </a:xfrm>
        </p:grpSpPr>
        <p:sp>
          <p:nvSpPr>
            <p:cNvPr id="1645" name="Google Shape;1645;p11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46" name="Google Shape;1646;p11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114"/>
          <p:cNvGrpSpPr/>
          <p:nvPr/>
        </p:nvGrpSpPr>
        <p:grpSpPr>
          <a:xfrm>
            <a:off x="457200" y="3314150"/>
            <a:ext cx="776889" cy="621300"/>
            <a:chOff x="457200" y="1378813"/>
            <a:chExt cx="776889" cy="621300"/>
          </a:xfrm>
        </p:grpSpPr>
        <p:sp>
          <p:nvSpPr>
            <p:cNvPr id="1648" name="Google Shape;1648;p11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49" name="Google Shape;1649;p11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1650;p114"/>
          <p:cNvSpPr txBox="1">
            <a:spLocks noGrp="1"/>
          </p:cNvSpPr>
          <p:nvPr>
            <p:ph type="subTitle" idx="1"/>
          </p:nvPr>
        </p:nvSpPr>
        <p:spPr>
          <a:xfrm>
            <a:off x="-75" y="12432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Navigate to the Twitter Bootstrap website.</a:t>
            </a:r>
            <a:endParaRPr sz="1200">
              <a:latin typeface="Roboto"/>
              <a:ea typeface="Roboto"/>
              <a:cs typeface="Roboto"/>
              <a:sym typeface="Roboto"/>
            </a:endParaRPr>
          </a:p>
        </p:txBody>
      </p:sp>
      <p:sp>
        <p:nvSpPr>
          <p:cNvPr id="1651" name="Google Shape;1651;p11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4"/>
          <p:cNvSpPr txBox="1">
            <a:spLocks noGrp="1"/>
          </p:cNvSpPr>
          <p:nvPr>
            <p:ph type="subTitle" idx="2"/>
          </p:nvPr>
        </p:nvSpPr>
        <p:spPr>
          <a:xfrm>
            <a:off x="-12175" y="19287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1655" name="Google Shape;1655;p114"/>
          <p:cNvSpPr txBox="1">
            <a:spLocks noGrp="1"/>
          </p:cNvSpPr>
          <p:nvPr>
            <p:ph type="subTitle" idx="3"/>
          </p:nvPr>
        </p:nvSpPr>
        <p:spPr>
          <a:xfrm>
            <a:off x="0" y="2619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1656" name="Google Shape;1656;p114"/>
          <p:cNvSpPr txBox="1">
            <a:spLocks noGrp="1"/>
          </p:cNvSpPr>
          <p:nvPr>
            <p:ph type="subTitle" idx="4"/>
          </p:nvPr>
        </p:nvSpPr>
        <p:spPr>
          <a:xfrm>
            <a:off x="-12300" y="33093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1657" name="Google Shape;1657;p114"/>
          <p:cNvSpPr txBox="1">
            <a:spLocks noGrp="1"/>
          </p:cNvSpPr>
          <p:nvPr>
            <p:ph type="subTitle" idx="5"/>
          </p:nvPr>
        </p:nvSpPr>
        <p:spPr>
          <a:xfrm>
            <a:off x="-100" y="4002100"/>
            <a:ext cx="8869800" cy="606900"/>
          </a:xfrm>
          <a:prstGeom prst="rect">
            <a:avLst/>
          </a:prstGeom>
          <a:noFill/>
          <a:ln>
            <a:noFill/>
          </a:ln>
        </p:spPr>
        <p:txBody>
          <a:bodyPr spcFirstLastPara="1" wrap="square" lIns="457200" tIns="0" rIns="457200" bIns="0" anchor="ctr" anchorCtr="0">
            <a:noAutofit/>
          </a:bodyPr>
          <a:lstStyle/>
          <a:p>
            <a:pPr marL="0" lvl="0" indent="0" algn="l" rtl="0">
              <a:spcBef>
                <a:spcPts val="0"/>
              </a:spcBef>
              <a:spcAft>
                <a:spcPts val="0"/>
              </a:spcAft>
              <a:buNone/>
            </a:pPr>
            <a:r>
              <a:rPr lang="en" b="1"/>
              <a:t>HINT:</a:t>
            </a:r>
            <a:r>
              <a:rPr lang="en"/>
              <a:t> First include a link to Bootstrap’s CSS. Then visit the Bootstrap page on CSS or Components. </a:t>
            </a:r>
            <a:endParaRPr/>
          </a:p>
        </p:txBody>
      </p:sp>
      <p:sp>
        <p:nvSpPr>
          <p:cNvPr id="1658" name="Google Shape;1658;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Takeaways</a:t>
            </a:r>
            <a:endParaRPr/>
          </a:p>
        </p:txBody>
      </p:sp>
      <p:sp>
        <p:nvSpPr>
          <p:cNvPr id="1665" name="Google Shape;1665;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66" name="Google Shape;1666;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Takeaways</a:t>
            </a:r>
            <a:endParaRPr/>
          </a:p>
        </p:txBody>
      </p:sp>
      <p:sp>
        <p:nvSpPr>
          <p:cNvPr id="1673" name="Google Shape;1673;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the end of class! By now, you should be able to:</a:t>
            </a:r>
            <a:endParaRPr/>
          </a:p>
        </p:txBody>
      </p:sp>
      <p:sp>
        <p:nvSpPr>
          <p:cNvPr id="1674" name="Google Shape;167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75" name="Google Shape;1675;p116"/>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Provide a loose definition of </a:t>
            </a:r>
            <a:r>
              <a:rPr lang="en" sz="1200" i="1"/>
              <a:t>typography</a:t>
            </a:r>
            <a:r>
              <a:rPr lang="en" sz="1200"/>
              <a:t> and list a few CSS properties that can be used to style it.</a:t>
            </a:r>
            <a:endParaRPr sz="1200"/>
          </a:p>
        </p:txBody>
      </p:sp>
      <p:sp>
        <p:nvSpPr>
          <p:cNvPr id="1676" name="Google Shape;1676;p116"/>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Offer a practical example of using pseudo-classes.</a:t>
            </a:r>
            <a:endParaRPr sz="1200"/>
          </a:p>
        </p:txBody>
      </p:sp>
      <p:sp>
        <p:nvSpPr>
          <p:cNvPr id="1677" name="Google Shape;1677;p116"/>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Understand generally what Twitter Bootstrap is and why predefined CSS frameworks are so powerful. </a:t>
            </a:r>
            <a:endParaRPr sz="1200"/>
          </a:p>
        </p:txBody>
      </p:sp>
      <p:sp>
        <p:nvSpPr>
          <p:cNvPr id="1678" name="Google Shape;1678;p116"/>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Know how to incorporate the Twitter Bootstrap style library into your website. </a:t>
            </a:r>
            <a:endParaRPr sz="1200"/>
          </a:p>
        </p:txBody>
      </p:sp>
      <p:sp>
        <p:nvSpPr>
          <p:cNvPr id="1679" name="Google Shape;1679;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Class: Layout Building!</a:t>
            </a:r>
            <a:endParaRPr/>
          </a:p>
        </p:txBody>
      </p:sp>
      <p:sp>
        <p:nvSpPr>
          <p:cNvPr id="1686" name="Google Shape;168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87" name="Google Shape;168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graphicFrame>
        <p:nvGraphicFramePr>
          <p:cNvPr id="1688" name="Google Shape;1688;p117"/>
          <p:cNvGraphicFramePr/>
          <p:nvPr/>
        </p:nvGraphicFramePr>
        <p:xfrm>
          <a:off x="1339875" y="943600"/>
          <a:ext cx="3000000" cy="3000000"/>
        </p:xfrm>
        <a:graphic>
          <a:graphicData uri="http://schemas.openxmlformats.org/drawingml/2006/table">
            <a:tbl>
              <a:tblPr>
                <a:noFill/>
                <a:tableStyleId>{A17151DB-E266-46DE-BB9C-A718B139A318}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rgbClr val="000000"/>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rgbClr val="000000"/>
                        </a:buClr>
                        <a:buSzPts val="1100"/>
                        <a:buFont typeface="Arial"/>
                        <a:buNone/>
                      </a:pPr>
                      <a:r>
                        <a:rPr lang="en" sz="1200">
                          <a:solidFill>
                            <a:srgbClr val="000000"/>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marL="0" lvl="0" indent="0" algn="l" rtl="0">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689" name="Google Shape;1689;p117"/>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1690" name="Google Shape;1690;p117"/>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1691" name="Google Shape;1691;p117"/>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698" name="Google Shape;1698;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99" name="Google Shape;1699;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1100" name="Google Shape;1100;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That said, as instructors and TAs, we are here to help!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1" name="Google Shape;110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2" name="Google Shape;1102;p6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Share your GitHub code as you run into issues. We can let you know if you’re going in the right (or wrong) direction.</a:t>
            </a:r>
            <a:endParaRPr sz="1100"/>
          </a:p>
        </p:txBody>
      </p:sp>
      <p:sp>
        <p:nvSpPr>
          <p:cNvPr id="1103" name="Google Shape;1103;p6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Come to office hours! We can review your code with you, offer tips on homework, or just give you a pep talk if that’s what you need.</a:t>
            </a:r>
            <a:endParaRPr sz="1100"/>
          </a:p>
        </p:txBody>
      </p:sp>
      <p:sp>
        <p:nvSpPr>
          <p:cNvPr id="1104" name="Google Shape;1104;p6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100"/>
              <a:t>Reach out to Student Success if want to schedule a 1-on-1 meeting.</a:t>
            </a:r>
            <a:endParaRPr sz="1100"/>
          </a:p>
        </p:txBody>
      </p:sp>
      <p:sp>
        <p:nvSpPr>
          <p:cNvPr id="1105" name="Google Shape;1105;p66"/>
          <p:cNvSpPr/>
          <p:nvPr/>
        </p:nvSpPr>
        <p:spPr>
          <a:xfrm>
            <a:off x="203700" y="3839800"/>
            <a:ext cx="8799900" cy="74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lang="en" b="1">
                <a:latin typeface="Roboto"/>
                <a:ea typeface="Roboto"/>
                <a:cs typeface="Roboto"/>
                <a:sym typeface="Roboto"/>
              </a:rPr>
              <a:t>Books, Please!</a:t>
            </a:r>
            <a:endParaRPr b="1">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13" name="Google Shape;1113;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4" name="Google Shape;1114;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Feedback #2: Books, Please!</a:t>
            </a:r>
            <a:endParaRPr/>
          </a:p>
        </p:txBody>
      </p:sp>
      <p:sp>
        <p:nvSpPr>
          <p:cNvPr id="1121" name="Google Shape;112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2" name="Google Shape;1122;p6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During the program, concentrate all your efforts on what we’re covering in class.</a:t>
            </a:r>
            <a:endParaRPr/>
          </a:p>
        </p:txBody>
      </p:sp>
      <p:sp>
        <p:nvSpPr>
          <p:cNvPr id="1123" name="Google Shape;1123;p6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Books can be helpful when you’re learning on your own,  but in a boot camp like this, they can be distracting—especially when class is moving so quickly.</a:t>
            </a:r>
            <a:endParaRPr/>
          </a:p>
        </p:txBody>
      </p:sp>
      <p:sp>
        <p:nvSpPr>
          <p:cNvPr id="1124" name="Google Shape;1124;p6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When you’re at home, focus your efforts on completing your homework, re-completing in-class exercises, and going over slides.</a:t>
            </a:r>
            <a:endParaRPr/>
          </a:p>
        </p:txBody>
      </p:sp>
      <p:sp>
        <p:nvSpPr>
          <p:cNvPr id="1125" name="Google Shape;1125;p6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 in books and outside tutorials after you finish the program.</a:t>
            </a:r>
            <a:endParaRPr/>
          </a:p>
        </p:txBody>
      </p:sp>
      <p:sp>
        <p:nvSpPr>
          <p:cNvPr id="1126" name="Google Shape;112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69"/>
          <p:cNvSpPr txBox="1">
            <a:spLocks noGrp="1"/>
          </p:cNvSpPr>
          <p:nvPr>
            <p:ph type="title"/>
          </p:nvPr>
        </p:nvSpPr>
        <p:spPr>
          <a:xfrm>
            <a:off x="237100"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133" name="Google Shape;1133;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4" name="Google Shape;1134;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2473</Words>
  <Application>Microsoft Macintosh PowerPoint</Application>
  <PresentationFormat>On-screen Show (16:9)</PresentationFormat>
  <Paragraphs>417</Paragraphs>
  <Slides>58</Slides>
  <Notes>58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58</vt:i4>
      </vt:variant>
    </vt:vector>
  </HeadingPairs>
  <TitlesOfParts>
    <vt:vector size="68" baseType="lpstr">
      <vt:lpstr>Arial</vt:lpstr>
      <vt:lpstr>Coiny</vt:lpstr>
      <vt:lpstr>Roboto Light</vt:lpstr>
      <vt:lpstr>Roboto Medium</vt:lpstr>
      <vt:lpstr>Roboto Thin</vt:lpstr>
      <vt:lpstr>Roboto</vt:lpstr>
      <vt:lpstr>Inconsolata</vt:lpstr>
      <vt:lpstr>Calibri</vt:lpstr>
      <vt:lpstr>Simple Light</vt:lpstr>
      <vt:lpstr>Unbranded</vt:lpstr>
      <vt:lpstr>Lesson 2.2</vt:lpstr>
      <vt:lpstr>A Few Admin Items</vt:lpstr>
      <vt:lpstr>Homework is due! Don’t forget to submit both the GitHub and GitHub Pages links.</vt:lpstr>
      <vt:lpstr>Feedback #1: The Pace Is Fast!</vt:lpstr>
      <vt:lpstr>Feedback #1: Pace Is Fast </vt:lpstr>
      <vt:lpstr>Feedback #1: Pace Is Fast  </vt:lpstr>
      <vt:lpstr>Feedback #2: Books, Please!  </vt:lpstr>
      <vt:lpstr>Feedback #2: Books, Please!</vt:lpstr>
      <vt:lpstr>That said, if you truly feel the  need for outside resources… </vt:lpstr>
      <vt:lpstr>PluralSight.com offers some of the best online courses for HTML, CSS, JavaScript, Node, Express, and Angular.</vt:lpstr>
      <vt:lpstr>Feedback #2: Books, Please!</vt:lpstr>
      <vt:lpstr>Feedback #2: Books, Please!</vt:lpstr>
      <vt:lpstr>Feedback #3: The Homework Is Hard  </vt:lpstr>
      <vt:lpstr>Feedback #3: Homework Is Hard</vt:lpstr>
      <vt:lpstr>Today’s Class</vt:lpstr>
      <vt:lpstr>Objectives</vt:lpstr>
      <vt:lpstr>CSS Typography</vt:lpstr>
      <vt:lpstr>Typography Is Huge</vt:lpstr>
      <vt:lpstr>Typographic Properties</vt:lpstr>
      <vt:lpstr>Line Height vs. Fonts  </vt:lpstr>
      <vt:lpstr>Serif vs. Sans-Serif</vt:lpstr>
      <vt:lpstr>Activity: CSS Typography</vt:lpstr>
      <vt:lpstr>Google Fonts</vt:lpstr>
      <vt:lpstr>Custom Fonts</vt:lpstr>
      <vt:lpstr>Activity: Custom Google Fonts</vt:lpstr>
      <vt:lpstr>Pseudo Styles</vt:lpstr>
      <vt:lpstr>Pseudo-Classes</vt:lpstr>
      <vt:lpstr>Button with Various States</vt:lpstr>
      <vt:lpstr>Pseudo Styles</vt:lpstr>
      <vt:lpstr>Activity: Pseudo Styles</vt:lpstr>
      <vt:lpstr>Beyond CSS Hacking  </vt:lpstr>
      <vt:lpstr>Quick Refresher on HTML/CSS </vt:lpstr>
      <vt:lpstr>HTML vs. HTML/CSS  </vt:lpstr>
      <vt:lpstr>How You (Probably) Feel About CSS</vt:lpstr>
      <vt:lpstr>A revelation. There is a better way!</vt:lpstr>
      <vt:lpstr>Where’s the CSS?</vt:lpstr>
      <vt:lpstr>Partner Activity: Where’s the CSS?</vt:lpstr>
      <vt:lpstr>Powered by Bootstrap</vt:lpstr>
      <vt:lpstr>Powered by Bootstrap</vt:lpstr>
      <vt:lpstr>Using Bootstrap gives us predefined CSS styles. </vt:lpstr>
      <vt:lpstr>Partner Activity: Predefined CSS</vt:lpstr>
      <vt:lpstr>What Is Bootstrap?</vt:lpstr>
      <vt:lpstr>Bootstrap Definition</vt:lpstr>
      <vt:lpstr>Why Use Bootstrap?</vt:lpstr>
      <vt:lpstr>Why Use Bootstrap? </vt:lpstr>
      <vt:lpstr>HTML/CSS/Bootstrap Analogy</vt:lpstr>
      <vt:lpstr>Key Bootstrap Features</vt:lpstr>
      <vt:lpstr>Bootstrap Components</vt:lpstr>
      <vt:lpstr>Bootstrap Nav Bars</vt:lpstr>
      <vt:lpstr>Bootstrap Jumbotron</vt:lpstr>
      <vt:lpstr>Bootstrap Table</vt:lpstr>
      <vt:lpstr>Bootstrap Form</vt:lpstr>
      <vt:lpstr>Bootstrap Components</vt:lpstr>
      <vt:lpstr>Suggested Time: 15 minutes  </vt:lpstr>
      <vt:lpstr>Takeaways</vt:lpstr>
      <vt:lpstr>Takeaways</vt:lpstr>
      <vt:lpstr>Next Class: Layout Building!</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2.2</dc:title>
  <cp:lastModifiedBy>Danyal Khalid</cp:lastModifiedBy>
  <cp:revision>1</cp:revision>
  <dcterms:modified xsi:type="dcterms:W3CDTF">2020-03-02T18:30:09Z</dcterms:modified>
</cp:coreProperties>
</file>